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3" r:id="rId14"/>
    <p:sldId id="264" r:id="rId15"/>
    <p:sldId id="26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0A0B4-E253-4806-BE69-3B32EBA28F63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AA6C-22A8-4D43-991A-068F401505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E50A9-48E4-49E1-ADCC-003FD8901AC2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E50A9-48E4-49E1-ADCC-003FD8901AC2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E50A9-48E4-49E1-ADCC-003FD8901AC2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276475"/>
          </a:xfrm>
          <a:prstGeom prst="rect">
            <a:avLst/>
          </a:prstGeom>
          <a:solidFill>
            <a:srgbClr val="4864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964613" y="0"/>
            <a:ext cx="179387" cy="2276475"/>
          </a:xfrm>
          <a:prstGeom prst="rect">
            <a:avLst/>
          </a:prstGeom>
          <a:solidFill>
            <a:srgbClr val="789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9" descr="logoforppt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097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2781300"/>
            <a:ext cx="5616575" cy="819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886200"/>
            <a:ext cx="5616575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87900" y="6524625"/>
            <a:ext cx="3702050" cy="73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</a:t>
            </a:r>
            <a:r>
              <a:rPr lang="en-US" altLang="zh-CN">
                <a:solidFill>
                  <a:srgbClr val="7896B6"/>
                </a:solidFill>
              </a:rPr>
              <a:t>. </a:t>
            </a:r>
            <a:r>
              <a:rPr lang="en-US" altLang="zh-CN" b="1">
                <a:solidFill>
                  <a:srgbClr val="7896B6"/>
                </a:solidFill>
              </a:rPr>
              <a:t> 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A12A-DADE-4CF2-856A-E2C0483545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CEE138E8-A79D-4A8F-AECB-70E373D78DF9}" type="datetime1">
              <a:rPr lang="zh-CN" altLang="en-US"/>
              <a:pPr>
                <a:defRPr/>
              </a:pPr>
              <a:t>2011/3/9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F9A5-5918-4B88-8ED3-E923A3F185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1072-3E8F-474C-ACA3-56D7826155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3B67-E331-4778-A8A5-885061149A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C4-F1B5-4811-8A0D-A307400253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FA7C-7891-45BC-BBFE-441BCFF943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DF86-2FC5-47E2-84A4-6A6E75506D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E63A-541F-41C7-95FE-00A3ECAD9C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B6C6-6CB0-4D28-8768-AED092974F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36C1-0447-43D2-82B2-933DA8E443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034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0340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Origin Enterprise Solutions Ltd. 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7896B6"/>
                </a:solidFill>
              </a:rPr>
              <a:t>|</a:t>
            </a:r>
            <a:r>
              <a:rPr lang="en-US" altLang="zh-CN" b="1">
                <a:solidFill>
                  <a:srgbClr val="FFC000"/>
                </a:solidFill>
              </a:rPr>
              <a:t> 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www.origin.com.cn</a:t>
            </a:r>
            <a:r>
              <a:rPr lang="en-US" altLang="zh-CN"/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720A-3812-4DD1-80E5-4EFE46E26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4864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8964613" y="0"/>
            <a:ext cx="179387" cy="908050"/>
          </a:xfrm>
          <a:prstGeom prst="rect">
            <a:avLst/>
          </a:prstGeom>
          <a:solidFill>
            <a:srgbClr val="789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5600" y="6524625"/>
            <a:ext cx="305435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A6A6A6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altLang="zh-CN"/>
              <a:t>© Origin Enterprise Solutions Ltd.  </a:t>
            </a:r>
            <a:r>
              <a:rPr lang="en-US" altLang="zh-CN">
                <a:solidFill>
                  <a:srgbClr val="7896B6"/>
                </a:solidFill>
              </a:rPr>
              <a:t>|</a:t>
            </a:r>
            <a:r>
              <a:rPr lang="en-US" altLang="zh-CN"/>
              <a:t>  </a:t>
            </a:r>
            <a:r>
              <a:rPr lang="en-US" altLang="zh-CN">
                <a:solidFill>
                  <a:schemeClr val="tx1"/>
                </a:solidFill>
              </a:rPr>
              <a:t> www.origin.com.cn</a:t>
            </a:r>
            <a:r>
              <a:rPr lang="en-US" altLang="zh-CN"/>
              <a:t>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8238" y="6457950"/>
            <a:ext cx="249237" cy="263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C95DAEBC-47BE-4432-9B82-F70B133D6F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0" name="Picture 8" descr="Logo-whiteg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445250"/>
            <a:ext cx="13684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7" y="3143250"/>
            <a:ext cx="7072362" cy="1752600"/>
          </a:xfrm>
        </p:spPr>
        <p:txBody>
          <a:bodyPr/>
          <a:lstStyle/>
          <a:p>
            <a:pPr algn="ctr"/>
            <a:r>
              <a:rPr lang="en-US" altLang="zh-CN" sz="4000" dirty="0" err="1" smtClean="0">
                <a:solidFill>
                  <a:schemeClr val="accent2">
                    <a:lumMod val="50000"/>
                  </a:schemeClr>
                </a:solidFill>
              </a:rPr>
              <a:t>Teamcenter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</a:rPr>
              <a:t>客户化开发（一）</a:t>
            </a:r>
            <a:endParaRPr lang="en-US" altLang="zh-CN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zh-CN" sz="4800" dirty="0" smtClean="0"/>
          </a:p>
          <a:p>
            <a:pPr algn="ctr"/>
            <a:endParaRPr lang="en-US" altLang="zh-CN" sz="4800" dirty="0" smtClean="0"/>
          </a:p>
          <a:p>
            <a:pPr algn="ctr"/>
            <a:endParaRPr lang="zh-CN" altLang="en-US" sz="4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RCP</a:t>
            </a:r>
            <a:r>
              <a:rPr lang="zh-CN" altLang="en-US" dirty="0" smtClean="0"/>
              <a:t>应用运行的界面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Teamcenter</a:t>
            </a:r>
            <a:r>
              <a:rPr lang="zh-CN" altLang="en-US" dirty="0" smtClean="0"/>
              <a:t>为例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92262"/>
            <a:ext cx="8001056" cy="47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RCP</a:t>
            </a:r>
            <a:r>
              <a:rPr lang="zh-CN" altLang="en-US" dirty="0" smtClean="0"/>
              <a:t>中视图和透视图说明</a:t>
            </a:r>
            <a:endParaRPr lang="en-US" altLang="zh-CN" dirty="0" smtClean="0"/>
          </a:p>
          <a:p>
            <a:pPr>
              <a:buNone/>
            </a:pP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         </a:t>
            </a:r>
          </a:p>
          <a:p>
            <a:pPr>
              <a:buNone/>
            </a:pP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		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中的每个视图都对应每个应用中的各个界面构件。每个透视图对应一个应用组合，如我的</a:t>
            </a:r>
            <a:r>
              <a:rPr lang="en-US" altLang="zh-CN" sz="2400" dirty="0" err="1" smtClean="0">
                <a:latin typeface="Adobe 仿宋 Std R" pitchFamily="18" charset="-122"/>
                <a:ea typeface="Adobe 仿宋 Std R" pitchFamily="18" charset="-122"/>
              </a:rPr>
              <a:t>Teamcenter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，结构管理器等。</a:t>
            </a:r>
            <a:endParaRPr lang="zh-CN" altLang="en-US" sz="2400" dirty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Eclipse RCP</a:t>
            </a:r>
            <a:r>
              <a:rPr lang="zh-CN" altLang="en-US" dirty="0" smtClean="0"/>
              <a:t>开发具有的优点：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组件化：基于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的系统设计由被称为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plug-ins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的插件构成，可以通过扩展点进行配置，也可以被不同应用程序共享。</a:t>
            </a:r>
            <a:endParaRPr lang="en-US" altLang="zh-CN" sz="24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           便利性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: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Eclipse 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对各个平台下的产品包装提供了强有力的支持，其开发的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甚至可以在嵌入式设备、掌上电脑上运行。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Sun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公司对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Java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的口号是“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write once, run everywhere”，Eclipse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也可以说是“</a:t>
            </a:r>
            <a:r>
              <a:rPr lang="en-US" altLang="en-US" sz="2400" dirty="0" smtClean="0">
                <a:latin typeface="Adobe 仿宋 Std R" pitchFamily="18" charset="-122"/>
                <a:ea typeface="Adobe 仿宋 Std R" pitchFamily="18" charset="-122"/>
              </a:rPr>
              <a:t>RCP run everywhere”。</a:t>
            </a:r>
            <a:endParaRPr lang="en-US" altLang="zh-CN" sz="24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            智能安装和升级：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提供了专门的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Update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组件，可以实现通过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HTTP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、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Web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站点、复制等多种方式进行安装和更新，一扫早期富客户端应用 部署升级的麻烦。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          可扩展性：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基于插件进行扩展的思想使得用户可以方便地搭建各种规模、类型和用途的应用程序。按照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官方的说法，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 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一开始就被设计为可扩展的。</a:t>
            </a:r>
            <a:endParaRPr lang="en-US" altLang="zh-CN" sz="24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		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本地观感及使用体验：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为各种操作系统提供了本地图形接口包。当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运行时，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首先直接调用本机窗口组件，只有没有本机所需组 件时才进行模拟。无论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在哪种操作系统上运行，都可以保持与本机一致的外观和行为。一个设计优良的富客户端，可以提供诸如拖曳操作、剪切板、导航等 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UI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元素。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UI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设计者也可以利用各种界面工具，轻松设计出完美的用户界面。</a:t>
            </a:r>
            <a:endParaRPr lang="en-US" altLang="zh-CN" sz="2400" dirty="0" smtClean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AWT </a:t>
            </a:r>
            <a:r>
              <a:rPr lang="zh-CN" altLang="en-US" dirty="0" smtClean="0"/>
              <a:t>概述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 Abstract Windows Toolkit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（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）是最原始的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工具包。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的主要优点是，它在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技术的每个版本上都成为了一种标准配置，包括早期的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Web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浏览器中的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实现；另外它也非常稳定。这意味着我们不需要单独安装这个工具包，在任何一个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运行环境中都可以使用它，这一点正是我们所希望的特性。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		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是一个非常简单的具有有限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组件、布局管理器和事件的工具包。这是因为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Sun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公司决定为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使用一种最小公分母（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LCD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）的方法。因此它只会使用为所有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主机环境定义的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组件。最终的结果非常不幸，有些经常使用的组件，例如表、树、进度条等，都不支持。对于需要更多组件类型的应用程序来说，我们需要从头开始创建这些组件。 这是一个很大的负担。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Swing</a:t>
            </a:r>
            <a:r>
              <a:rPr lang="en-US" dirty="0" smtClean="0"/>
              <a:t> </a:t>
            </a:r>
            <a:r>
              <a:rPr lang="zh-CN" altLang="en-US" dirty="0" smtClean="0"/>
              <a:t>概述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	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是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Foundation Classes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（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JFC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）的一部分，它是试图解决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缺点的一个尝试。在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中，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Sun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开发了一个经过仔细设计的、灵活而强大的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工具包。不幸的是，这意味着我们又要花一些时间来学习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了，对于常见的情况来说，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有些太复杂了。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		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是在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组件基础上构建的。所有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组件实际上也是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的一部分。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使用了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的事件模型和支持类，例如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Colors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、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Images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和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Graphics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组件、布局管理器以及事件总结如下。正如您可以看到的一样，这些组件集比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提供的组件集更为广泛，与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组件集相比也毫不逊色。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SWT</a:t>
            </a:r>
            <a:r>
              <a:rPr lang="en-US" dirty="0" smtClean="0"/>
              <a:t> </a:t>
            </a:r>
            <a:r>
              <a:rPr lang="zh-CN" altLang="en-US" dirty="0" smtClean="0"/>
              <a:t>概述</a:t>
            </a:r>
            <a:endParaRPr lang="en-US" altLang="zh-CN" dirty="0" smtClean="0"/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		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的概念相比，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是一个低级的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工具包。</a:t>
            </a:r>
            <a:r>
              <a:rPr lang="en-US" altLang="zh-CN" sz="2000" dirty="0" err="1" smtClean="0">
                <a:latin typeface="Adobe 仿宋 Std R" pitchFamily="18" charset="-122"/>
                <a:ea typeface="Adobe 仿宋 Std R" pitchFamily="18" charset="-122"/>
              </a:rPr>
              <a:t>JFace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是一组用来简化使用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构建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的增强组件和工具服务。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的构建者从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和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实现中学习了很多经验，他们试图构建一个集二者优点于一体而没有二者的缺点的系统。从很多方面来说，他们已经成功了。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		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也是基于一个对等体实现的，在这一点上它与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非常类似。它克服了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所面临的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LCD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的问题，方法如下：定义了一组控件，它们可以用来构建大部分办公应用程序或开发者工具，然后可以按照逐个主机的原则，为特定主机所没有提供的控件创建模拟 控件（这与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类似）。对于大部分现代主机来说，几乎所有的控件都是基于本地对等体的。这意味着基于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既具有主机外观，又具有主机的性能。这样就避免了使用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和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而引起的大部分问题。特定的主机具有一些低级功能控件，因此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提供了扩充（通常是模拟的）版本（通常使用 “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C”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作为名字中的第一个字母），从而可以产生更一致的行为。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000" dirty="0" smtClean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           在对等体工作方式上，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不同。在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中，对等体只是主机控件上的一些封装程序而已。在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中，对等体可以提供服务来最小化主机之间的差异（就是在这里，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碰到了很多行为不一致的问题）。这意味着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应用程序实际上就是一个主机应用程序，它必然会全部继承主机的优点和缺点。这还意味着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不能完全实现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WORE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的目标；它更像是一种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WOTE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解决方案。这就是说，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尽管不如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那么优秀，但是它在创建可移植解决方案方面是很杰出的。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           在大部分情况中，都是使用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与结合了 </a:t>
            </a:r>
            <a:r>
              <a:rPr lang="en-US" altLang="zh-CN" sz="2000" dirty="0" err="1" smtClean="0">
                <a:latin typeface="Adobe 仿宋 Std R" pitchFamily="18" charset="-122"/>
                <a:ea typeface="Adobe 仿宋 Std R" pitchFamily="18" charset="-122"/>
              </a:rPr>
              <a:t>JFace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一起构建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的。通常来说，每个工具包都非常完整且功能强大，足以构建功能完善的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，但是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通常要比单独使用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（不使用 </a:t>
            </a:r>
            <a:r>
              <a:rPr lang="en-US" altLang="zh-CN" sz="2000" dirty="0" err="1" smtClean="0">
                <a:latin typeface="Adobe 仿宋 Std R" pitchFamily="18" charset="-122"/>
                <a:ea typeface="Adobe 仿宋 Std R" pitchFamily="18" charset="-122"/>
              </a:rPr>
              <a:t>JFace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时）更好。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具有内嵌于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Java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技术的优点，是完全可移植的，无可争议地是一种更好的架构。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也具有高级图形应用程序所需要的优点。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具有可以作为本地应用程序实现的优点，这可以提高性能，并利用基于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的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GUI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来实现本地兼容性。</a:t>
            </a:r>
          </a:p>
          <a:p>
            <a:pPr>
              <a:buNone/>
            </a:pP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            如果只为一种平台来开发系统，那么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就具有主机兼容性方面的优点，包括与主机特性的集成，例如在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Windows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上对 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ActiveX 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控件的使用。</a:t>
            </a:r>
            <a:endParaRPr lang="en-US" altLang="zh-CN" sz="2000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            Teamcenter2007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以上都是采用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SWT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与</a:t>
            </a:r>
            <a:r>
              <a:rPr lang="en-US" altLang="zh-CN" sz="2000" dirty="0" smtClean="0">
                <a:latin typeface="Adobe 仿宋 Std R" pitchFamily="18" charset="-122"/>
                <a:ea typeface="Adobe 仿宋 Std R" pitchFamily="18" charset="-122"/>
              </a:rPr>
              <a:t>Swing</a:t>
            </a:r>
            <a:r>
              <a:rPr lang="zh-CN" altLang="en-US" sz="2000" dirty="0" smtClean="0">
                <a:latin typeface="Adobe 仿宋 Std R" pitchFamily="18" charset="-122"/>
                <a:ea typeface="Adobe 仿宋 Std R" pitchFamily="18" charset="-122"/>
              </a:rPr>
              <a:t>结合进行客户端构建的。</a:t>
            </a:r>
            <a:endParaRPr lang="zh-CN" altLang="en-US" sz="2000" dirty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zh-CN" altLang="en-US" sz="2400" dirty="0" smtClean="0"/>
              <a:t>客户化开发中常用到的插件</a:t>
            </a:r>
            <a:endParaRPr lang="en-US" altLang="zh-CN" sz="24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com.teamcenter.rac.aifrcp</a:t>
            </a:r>
            <a:endParaRPr lang="zh-CN" altLang="en-US" sz="2400" dirty="0" smtClean="0"/>
          </a:p>
          <a:p>
            <a:pPr>
              <a:buNone/>
            </a:pPr>
            <a:r>
              <a:rPr lang="en-US" sz="2000" dirty="0" smtClean="0">
                <a:latin typeface="Adobe 宋体 Std L" pitchFamily="18" charset="-122"/>
                <a:ea typeface="Adobe 宋体 Std L" pitchFamily="18" charset="-122"/>
              </a:rPr>
              <a:t>           </a:t>
            </a:r>
            <a:r>
              <a:rPr lang="en-US" sz="2000" dirty="0" err="1" smtClean="0">
                <a:latin typeface="+mj-ea"/>
                <a:ea typeface="+mj-ea"/>
              </a:rPr>
              <a:t>Teamcenter</a:t>
            </a:r>
            <a:r>
              <a:rPr lang="en-US" sz="2000" dirty="0" smtClean="0">
                <a:latin typeface="+mj-ea"/>
                <a:ea typeface="+mj-ea"/>
              </a:rPr>
              <a:t> </a:t>
            </a:r>
            <a:r>
              <a:rPr lang="zh-CN" altLang="en-US" sz="2000" dirty="0" smtClean="0">
                <a:latin typeface="+mj-ea"/>
                <a:ea typeface="+mj-ea"/>
              </a:rPr>
              <a:t>基础客户化插件，一些主要的接口以及抽象类，入口类等都在该插件中进行了定义，如：</a:t>
            </a:r>
          </a:p>
          <a:p>
            <a:pPr marL="457200" indent="-457200"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AbstractAIFApplication</a:t>
            </a:r>
            <a:r>
              <a:rPr lang="en-US" sz="2000" dirty="0" smtClean="0">
                <a:latin typeface="+mj-ea"/>
                <a:ea typeface="+mj-ea"/>
              </a:rPr>
              <a:t>  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AbstractAIFCommand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AbstractAIFDialog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AbstractAIFOperation</a:t>
            </a:r>
            <a:endParaRPr 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AIFDesktop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AIFPortal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>
                <a:latin typeface="+mj-ea"/>
                <a:ea typeface="+mj-ea"/>
              </a:rPr>
              <a:t>      </a:t>
            </a:r>
            <a:r>
              <a:rPr lang="en-US" sz="2000" dirty="0" err="1" smtClean="0">
                <a:latin typeface="+mj-ea"/>
                <a:ea typeface="+mj-ea"/>
              </a:rPr>
              <a:t>AbstractAIFAction</a:t>
            </a: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4000" dirty="0" err="1" smtClean="0">
                <a:latin typeface="Adobe 明體 Std L" pitchFamily="18" charset="-128"/>
                <a:ea typeface="Adobe 明體 Std L" pitchFamily="18" charset="-128"/>
              </a:rPr>
              <a:t>Teamcenter</a:t>
            </a: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体系结构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4000" dirty="0" smtClean="0">
                <a:latin typeface="Adobe 明體 Std L" pitchFamily="18" charset="-128"/>
                <a:ea typeface="Adobe 明體 Std L" pitchFamily="18" charset="-128"/>
              </a:rPr>
              <a:t>RCP</a:t>
            </a: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开发原理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4000" dirty="0" smtClean="0">
                <a:latin typeface="Adobe 明體 Std L" pitchFamily="18" charset="-128"/>
                <a:ea typeface="Adobe 明體 Std L" pitchFamily="18" charset="-128"/>
              </a:rPr>
              <a:t>AWT/Swing</a:t>
            </a: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和</a:t>
            </a:r>
            <a:r>
              <a:rPr lang="en-US" sz="4000" dirty="0" smtClean="0">
                <a:latin typeface="Adobe 明體 Std L" pitchFamily="18" charset="-128"/>
                <a:ea typeface="Adobe 明體 Std L" pitchFamily="18" charset="-128"/>
              </a:rPr>
              <a:t>SWT/</a:t>
            </a:r>
            <a:r>
              <a:rPr lang="en-US" sz="4000" dirty="0" err="1" smtClean="0">
                <a:latin typeface="Adobe 明體 Std L" pitchFamily="18" charset="-128"/>
                <a:ea typeface="Adobe 明體 Std L" pitchFamily="18" charset="-128"/>
              </a:rPr>
              <a:t>Jface</a:t>
            </a: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介绍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4000" dirty="0" err="1" smtClean="0">
                <a:latin typeface="Adobe 明體 Std L" pitchFamily="18" charset="-128"/>
                <a:ea typeface="Adobe 明體 Std L" pitchFamily="18" charset="-128"/>
              </a:rPr>
              <a:t>Teamcenter</a:t>
            </a: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现有类结构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开发环境安装与部署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latin typeface="Adobe 明體 Std L" pitchFamily="18" charset="-128"/>
                <a:ea typeface="Adobe 明體 Std L" pitchFamily="18" charset="-128"/>
              </a:rPr>
              <a:t>开发一个简单插件工程</a:t>
            </a:r>
            <a:endParaRPr lang="en-US" altLang="zh-CN" sz="40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/>
              <a:t> ② </a:t>
            </a:r>
            <a:r>
              <a:rPr lang="en-US" sz="2400" b="1" dirty="0" err="1" smtClean="0"/>
              <a:t>com.teamcenter.rac.common</a:t>
            </a:r>
            <a:endParaRPr lang="zh-CN" altLang="en-US" sz="2400" dirty="0" smtClean="0"/>
          </a:p>
          <a:p>
            <a:pPr>
              <a:buNone/>
            </a:pPr>
            <a:r>
              <a:rPr lang="en-US" altLang="zh-CN" sz="2400" dirty="0" smtClean="0"/>
              <a:t>		</a:t>
            </a:r>
            <a:r>
              <a:rPr lang="en-US" sz="2000" dirty="0" smtClean="0">
                <a:latin typeface="+mj-ea"/>
                <a:ea typeface="+mj-ea"/>
              </a:rPr>
              <a:t> </a:t>
            </a:r>
            <a:r>
              <a:rPr lang="en-US" sz="2000" dirty="0" err="1" smtClean="0">
                <a:latin typeface="+mj-ea"/>
                <a:ea typeface="+mj-ea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</a:rPr>
              <a:t>的一些动作和菜单都在该插件包中进行了定义，如菜单栏，工具栏，以及右键菜单等。首先要说的是，界面上所有菜单，以及一些公共组件及</a:t>
            </a:r>
            <a:r>
              <a:rPr lang="en-US" sz="2000" dirty="0" smtClean="0">
                <a:latin typeface="+mj-ea"/>
                <a:ea typeface="+mj-ea"/>
              </a:rPr>
              <a:t>Form</a:t>
            </a:r>
            <a:r>
              <a:rPr lang="zh-CN" altLang="en-US" sz="2000" dirty="0" smtClean="0">
                <a:latin typeface="+mj-ea"/>
                <a:ea typeface="+mj-ea"/>
              </a:rPr>
              <a:t>的顶级实现。一般的菜单动作都在</a:t>
            </a:r>
            <a:r>
              <a:rPr lang="en-US" sz="2000" dirty="0" err="1" smtClean="0">
                <a:latin typeface="+mj-ea"/>
                <a:ea typeface="+mj-ea"/>
              </a:rPr>
              <a:t>com.teamcenter.rac.common.actions</a:t>
            </a:r>
            <a:r>
              <a:rPr lang="zh-CN" altLang="en-US" sz="2000" dirty="0" smtClean="0">
                <a:latin typeface="+mj-ea"/>
                <a:ea typeface="+mj-ea"/>
              </a:rPr>
              <a:t>中进行了定义，如新建</a:t>
            </a:r>
            <a:r>
              <a:rPr lang="en-US" sz="2000" dirty="0" smtClean="0">
                <a:latin typeface="+mj-ea"/>
                <a:ea typeface="+mj-ea"/>
              </a:rPr>
              <a:t>Item</a:t>
            </a:r>
            <a:r>
              <a:rPr lang="zh-CN" altLang="en-US" sz="2000" dirty="0" smtClean="0">
                <a:latin typeface="+mj-ea"/>
                <a:ea typeface="+mj-ea"/>
              </a:rPr>
              <a:t>为例：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CN" sz="1600" dirty="0" smtClean="0">
                <a:latin typeface="+mj-ea"/>
                <a:ea typeface="+mj-ea"/>
              </a:rPr>
              <a:t>       1.</a:t>
            </a:r>
            <a:r>
              <a:rPr lang="zh-CN" altLang="en-US" sz="1600" dirty="0" smtClean="0">
                <a:latin typeface="+mj-ea"/>
                <a:ea typeface="+mj-ea"/>
              </a:rPr>
              <a:t>在该包中建立</a:t>
            </a:r>
            <a:r>
              <a:rPr lang="en-US" sz="1600" dirty="0" err="1" smtClean="0">
                <a:latin typeface="+mj-ea"/>
                <a:ea typeface="+mj-ea"/>
              </a:rPr>
              <a:t>NewItemAction</a:t>
            </a:r>
            <a:r>
              <a:rPr lang="zh-CN" altLang="en-US" sz="1600" dirty="0" smtClean="0">
                <a:latin typeface="+mj-ea"/>
                <a:ea typeface="+mj-ea"/>
              </a:rPr>
              <a:t>类，并集成</a:t>
            </a:r>
            <a:r>
              <a:rPr lang="en-US" sz="1600" dirty="0" err="1" smtClean="0">
                <a:latin typeface="+mj-ea"/>
                <a:ea typeface="+mj-ea"/>
              </a:rPr>
              <a:t>AbstractAIFAction</a:t>
            </a:r>
            <a:r>
              <a:rPr lang="zh-CN" altLang="en-US" sz="1600" dirty="0" smtClean="0">
                <a:latin typeface="+mj-ea"/>
                <a:ea typeface="+mj-ea"/>
              </a:rPr>
              <a:t>类，实现</a:t>
            </a:r>
          </a:p>
          <a:p>
            <a:pPr>
              <a:buNone/>
            </a:pPr>
            <a:r>
              <a:rPr lang="en-US" sz="2000" b="1" dirty="0" smtClean="0">
                <a:latin typeface="+mj-ea"/>
                <a:ea typeface="+mj-ea"/>
              </a:rPr>
              <a:t>     	</a:t>
            </a:r>
            <a:r>
              <a:rPr lang="en-US" altLang="en-US" sz="1600" dirty="0" smtClean="0">
                <a:latin typeface="+mj-ea"/>
                <a:ea typeface="+mj-ea"/>
              </a:rPr>
              <a:t>public void run()</a:t>
            </a:r>
            <a:r>
              <a:rPr lang="zh-CN" altLang="en-US" sz="1600" dirty="0" smtClean="0">
                <a:latin typeface="+mj-ea"/>
                <a:ea typeface="+mj-ea"/>
              </a:rPr>
              <a:t>方法。</a:t>
            </a:r>
            <a:endParaRPr lang="en-US" altLang="zh-CN" sz="1600" dirty="0" smtClean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CN" sz="1600" dirty="0" smtClean="0">
                <a:latin typeface="+mj-ea"/>
                <a:ea typeface="+mj-ea"/>
              </a:rPr>
              <a:t>	   2.</a:t>
            </a:r>
            <a:r>
              <a:rPr lang="zh-CN" altLang="en-US" sz="1600" dirty="0" smtClean="0">
                <a:latin typeface="+mj-ea"/>
                <a:ea typeface="+mj-ea"/>
              </a:rPr>
              <a:t>在</a:t>
            </a:r>
            <a:r>
              <a:rPr lang="en-US" altLang="en-US" sz="1600" dirty="0" err="1" smtClean="0">
                <a:latin typeface="+mj-ea"/>
                <a:ea typeface="+mj-ea"/>
              </a:rPr>
              <a:t>action.properties</a:t>
            </a:r>
            <a:r>
              <a:rPr lang="zh-CN" altLang="en-US" sz="1600" dirty="0" smtClean="0">
                <a:latin typeface="+mj-ea"/>
                <a:ea typeface="+mj-ea"/>
              </a:rPr>
              <a:t>文件中进行了注册，如下所示：</a:t>
            </a:r>
            <a:endParaRPr lang="en-US" altLang="zh-CN" sz="16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16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16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4286256"/>
          <a:ext cx="7358114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58114"/>
              </a:tblGrid>
              <a:tr h="1428760">
                <a:tc>
                  <a:txBody>
                    <a:bodyPr/>
                    <a:lstStyle/>
                    <a:p>
                      <a:pPr marL="508000" indent="190500"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3F7F5F"/>
                          </a:solidFill>
                          <a:latin typeface="Courier New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3F7F5F"/>
                          </a:solidFill>
                          <a:latin typeface="Courier New"/>
                          <a:cs typeface="Times New Roman"/>
                        </a:rPr>
                        <a:t># File -&gt; New -&gt; Item</a:t>
                      </a:r>
                      <a:endParaRPr lang="en-US" sz="1200" kern="100" dirty="0" smtClean="0">
                        <a:solidFill>
                          <a:srgbClr val="3F7F5F"/>
                        </a:solidFill>
                        <a:latin typeface="Calibri"/>
                        <a:cs typeface="Times New Roman"/>
                      </a:endParaRPr>
                    </a:p>
                    <a:p>
                      <a:pPr marL="508000" indent="190500"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 smtClean="0">
                          <a:solidFill>
                            <a:srgbClr val="3F7F5F"/>
                          </a:solidFill>
                          <a:latin typeface="Calibri"/>
                          <a:cs typeface="Times New Roman"/>
                        </a:rPr>
                        <a:t>   </a:t>
                      </a:r>
                      <a:r>
                        <a:rPr lang="en-US" sz="1200" dirty="0" smtClean="0">
                          <a:solidFill>
                            <a:srgbClr val="3F7F5F"/>
                          </a:solidFill>
                          <a:latin typeface="Courier New"/>
                          <a:cs typeface="Times New Roman"/>
                        </a:rPr>
                        <a:t># ----------------------</a:t>
                      </a:r>
                      <a:r>
                        <a:rPr lang="zh-CN" altLang="en-US" sz="1200" kern="100" dirty="0" smtClean="0">
                          <a:solidFill>
                            <a:srgbClr val="3F7F5F"/>
                          </a:solidFill>
                          <a:latin typeface="Calibri"/>
                          <a:cs typeface="Times New Roman"/>
                        </a:rPr>
                        <a:t>           </a:t>
                      </a:r>
                      <a:r>
                        <a:rPr lang="en-US" altLang="zh-CN" sz="1200" kern="100" dirty="0" smtClean="0">
                          <a:solidFill>
                            <a:srgbClr val="3F7F5F"/>
                          </a:solidFill>
                          <a:latin typeface="Calibri"/>
                          <a:cs typeface="Times New Roman"/>
                        </a:rPr>
                        <a:t>	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newItemAction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=</a:t>
                      </a:r>
                      <a:r>
                        <a:rPr lang="en-US" sz="1200" dirty="0" err="1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com.teamcenter.rac.common.actions.NewItemAction</a:t>
                      </a:r>
                      <a:r>
                        <a:rPr lang="zh-CN" altLang="en-US" sz="1200" kern="100" dirty="0" smtClean="0">
                          <a:solidFill>
                            <a:srgbClr val="2A00FF"/>
                          </a:solidFill>
                          <a:latin typeface="Calibri"/>
                          <a:cs typeface="Times New Roman"/>
                        </a:rPr>
                        <a:t>  </a:t>
                      </a:r>
                      <a:r>
                        <a:rPr lang="en-US" altLang="zh-CN" sz="1200" kern="100" dirty="0" smtClean="0">
                          <a:solidFill>
                            <a:srgbClr val="2A00FF"/>
                          </a:solidFill>
                          <a:latin typeface="Calibri"/>
                          <a:cs typeface="Times New Roman"/>
                        </a:rPr>
                        <a:t>	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newItemAction.ICON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=</a:t>
                      </a:r>
                      <a:r>
                        <a:rPr lang="en-US" sz="1200" dirty="0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images/newitem_16.png</a:t>
                      </a:r>
                      <a:endParaRPr lang="en-US" sz="1200" kern="100" dirty="0" smtClean="0">
                        <a:solidFill>
                          <a:srgbClr val="2A00FF"/>
                        </a:solidFill>
                        <a:latin typeface="Calibri"/>
                        <a:cs typeface="Times New Roman"/>
                      </a:endParaRPr>
                    </a:p>
                    <a:p>
                      <a:pPr marL="508000" indent="190500"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 smtClean="0">
                          <a:solidFill>
                            <a:srgbClr val="2A00FF"/>
                          </a:solidFill>
                          <a:latin typeface="Calibri"/>
                          <a:cs typeface="Times New Roman"/>
                        </a:rPr>
                        <a:t>	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newItemAction.COMMAND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=</a:t>
                      </a:r>
                      <a:r>
                        <a:rPr lang="en-US" sz="1200" dirty="0" err="1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newItemCommand</a:t>
                      </a:r>
                      <a:endParaRPr lang="en-US" sz="1200" kern="100" dirty="0" smtClean="0">
                        <a:solidFill>
                          <a:srgbClr val="2A00FF"/>
                        </a:solidFill>
                        <a:latin typeface="Calibri"/>
                        <a:cs typeface="Times New Roman"/>
                      </a:endParaRPr>
                    </a:p>
                    <a:p>
                      <a:pPr marL="508000" indent="190500"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 smtClean="0">
                          <a:solidFill>
                            <a:srgbClr val="2A00FF"/>
                          </a:solidFill>
                          <a:latin typeface="Calibri"/>
                          <a:cs typeface="Times New Roman"/>
                        </a:rPr>
                        <a:t>	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newItemAction.ACCELERATOR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=</a:t>
                      </a:r>
                      <a:r>
                        <a:rPr lang="en-US" sz="1200" dirty="0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ctrl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pressed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2A00FF"/>
                          </a:solidFill>
                          <a:latin typeface="Courier New"/>
                          <a:cs typeface="Times New Roman"/>
                        </a:rPr>
                        <a:t>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		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newItemCommand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=</a:t>
                      </a:r>
                      <a:r>
                        <a:rPr lang="en-US" sz="1200" dirty="0" err="1" smtClean="0">
                          <a:solidFill>
                            <a:srgbClr val="2A00FF"/>
                          </a:solidFill>
                          <a:latin typeface="Courier New"/>
                        </a:rPr>
                        <a:t>com.teamcenter.rac.commands.newitem.NewItemCommand</a:t>
                      </a:r>
                      <a:endParaRPr lang="zh-CN" altLang="en-US" sz="12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en-US" altLang="zh-CN" sz="2000" dirty="0" smtClean="0">
                <a:latin typeface="+mj-ea"/>
                <a:ea typeface="+mj-ea"/>
              </a:rPr>
              <a:t>3. </a:t>
            </a:r>
            <a:r>
              <a:rPr lang="zh-CN" altLang="en-US" sz="2000" dirty="0" smtClean="0">
                <a:latin typeface="+mj-ea"/>
                <a:ea typeface="+mj-ea"/>
              </a:rPr>
              <a:t>相应的，在该插件中对应一个</a:t>
            </a:r>
            <a:r>
              <a:rPr lang="en-US" sz="2000" dirty="0" err="1" smtClean="0">
                <a:latin typeface="+mj-ea"/>
                <a:ea typeface="+mj-ea"/>
              </a:rPr>
              <a:t>com.teamcenter.rac.commands.newitem</a:t>
            </a:r>
            <a:r>
              <a:rPr lang="zh-CN" altLang="en-US" sz="2000" dirty="0" smtClean="0">
                <a:latin typeface="+mj-ea"/>
                <a:ea typeface="+mj-ea"/>
              </a:rPr>
              <a:t>包，创建</a:t>
            </a:r>
            <a:r>
              <a:rPr lang="en-US" sz="2000" dirty="0" smtClean="0">
                <a:latin typeface="+mj-ea"/>
                <a:ea typeface="+mj-ea"/>
              </a:rPr>
              <a:t>Item</a:t>
            </a:r>
            <a:r>
              <a:rPr lang="zh-CN" altLang="en-US" sz="2000" dirty="0" smtClean="0">
                <a:latin typeface="+mj-ea"/>
                <a:ea typeface="+mj-ea"/>
              </a:rPr>
              <a:t>的业务逻辑都</a:t>
            </a:r>
            <a:endParaRPr lang="en-US" altLang="zh-CN" sz="2000" dirty="0" smtClean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CN" sz="2000" dirty="0" smtClean="0">
                <a:latin typeface="+mj-ea"/>
                <a:ea typeface="+mj-ea"/>
              </a:rPr>
              <a:t>   </a:t>
            </a:r>
            <a:r>
              <a:rPr lang="zh-CN" altLang="en-US" sz="2000" dirty="0" smtClean="0">
                <a:latin typeface="+mj-ea"/>
                <a:ea typeface="+mj-ea"/>
              </a:rPr>
              <a:t>在该包中进行了实现。</a:t>
            </a:r>
          </a:p>
          <a:p>
            <a:pPr>
              <a:buNone/>
            </a:pPr>
            <a:endParaRPr lang="zh-CN" altLang="en-US" sz="16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16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sz="2400" b="1" dirty="0" smtClean="0"/>
              <a:t> ③ </a:t>
            </a:r>
            <a:r>
              <a:rPr lang="en-US" b="1" dirty="0" err="1" smtClean="0"/>
              <a:t>com.teamcenter.rac.external</a:t>
            </a:r>
            <a:endParaRPr lang="en-US" b="1" dirty="0" smtClean="0"/>
          </a:p>
          <a:p>
            <a:pPr marL="457200" lvl="1" indent="-457200">
              <a:buNone/>
            </a:pPr>
            <a:r>
              <a:rPr lang="en-US" b="1" dirty="0" smtClean="0"/>
              <a:t>	     </a:t>
            </a:r>
            <a:r>
              <a:rPr lang="en-US" altLang="en-US" sz="2000" dirty="0" err="1" smtClean="0">
                <a:latin typeface="+mj-ea"/>
                <a:ea typeface="+mj-ea"/>
                <a:cs typeface="+mn-cs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  <a:cs typeface="+mn-cs"/>
              </a:rPr>
              <a:t>插件中引用到的第三方类大部分都在该插件中进行了集成，可以说该插件为资源性插件。如下图：</a:t>
            </a:r>
            <a:endParaRPr lang="en-US" altLang="zh-CN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sz="2400" b="1" dirty="0" smtClean="0"/>
              <a:t> ③ </a:t>
            </a:r>
            <a:r>
              <a:rPr lang="en-US" b="1" dirty="0" err="1" smtClean="0"/>
              <a:t>com.teamcenter.rac.kernal</a:t>
            </a:r>
            <a:endParaRPr lang="zh-CN" altLang="en-US" dirty="0" smtClean="0"/>
          </a:p>
          <a:p>
            <a:pPr marL="457200" lvl="1" indent="-457200">
              <a:buNone/>
            </a:pPr>
            <a:r>
              <a:rPr lang="en-US" altLang="en-US" sz="2000" dirty="0" smtClean="0">
                <a:latin typeface="+mj-ea"/>
                <a:ea typeface="+mj-ea"/>
                <a:cs typeface="+mn-cs"/>
              </a:rPr>
              <a:t>   </a:t>
            </a:r>
            <a:r>
              <a:rPr lang="en-US" altLang="en-US" sz="2000" dirty="0" err="1" smtClean="0">
                <a:latin typeface="+mj-ea"/>
                <a:ea typeface="+mj-ea"/>
                <a:cs typeface="+mn-cs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  <a:cs typeface="+mn-cs"/>
              </a:rPr>
              <a:t>核心插件包</a:t>
            </a:r>
            <a:r>
              <a:rPr lang="en-US" altLang="en-US" sz="2000" dirty="0" smtClean="0">
                <a:latin typeface="+mj-ea"/>
                <a:ea typeface="+mj-ea"/>
                <a:cs typeface="+mn-cs"/>
              </a:rPr>
              <a:t>,</a:t>
            </a:r>
            <a:r>
              <a:rPr lang="zh-CN" altLang="en-US" sz="2000" dirty="0" smtClean="0">
                <a:latin typeface="+mj-ea"/>
                <a:ea typeface="+mj-ea"/>
                <a:cs typeface="+mn-cs"/>
              </a:rPr>
              <a:t>下图基本上显示了会话的获取方式：</a:t>
            </a:r>
            <a:endParaRPr lang="en-US" altLang="zh-CN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  <p:pic>
        <p:nvPicPr>
          <p:cNvPr id="8" name="图片 7" descr="D:\HelpDocument\Tc2007.1_pub\HTML\help\programmers_guide\graphics\007a002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>
                <a:latin typeface="+mj-ea"/>
                <a:ea typeface="+mj-ea"/>
              </a:rPr>
              <a:t>	   </a:t>
            </a:r>
            <a:r>
              <a:rPr lang="zh-CN" altLang="en-US" sz="2000" dirty="0" smtClean="0">
                <a:latin typeface="+mj-ea"/>
                <a:ea typeface="+mj-ea"/>
              </a:rPr>
              <a:t>该插件上基本上对业务对象进行了组件的定义，基本上系统中每个业务对象都在该插件中有相应的类去实现。如</a:t>
            </a:r>
            <a:r>
              <a:rPr lang="en-US" sz="2000" dirty="0" smtClean="0">
                <a:latin typeface="+mj-ea"/>
                <a:ea typeface="+mj-ea"/>
              </a:rPr>
              <a:t>Folder</a:t>
            </a:r>
            <a:r>
              <a:rPr lang="zh-CN" altLang="en-US" sz="2000" dirty="0" smtClean="0">
                <a:latin typeface="+mj-ea"/>
                <a:ea typeface="+mj-ea"/>
              </a:rPr>
              <a:t>对象，系统中为文件夹对象，该对象对应的系统类是：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 algn="just">
              <a:buNone/>
            </a:pPr>
            <a:r>
              <a:rPr lang="en-US" altLang="zh-CN" sz="1800" dirty="0" smtClean="0">
                <a:latin typeface="+mj-ea"/>
                <a:ea typeface="+mj-ea"/>
              </a:rPr>
              <a:t>   </a:t>
            </a:r>
          </a:p>
          <a:p>
            <a:pPr algn="just">
              <a:buNone/>
            </a:pPr>
            <a:r>
              <a:rPr lang="en-US" altLang="zh-CN" sz="1800" dirty="0" smtClean="0">
                <a:latin typeface="+mj-ea"/>
                <a:ea typeface="+mj-ea"/>
              </a:rPr>
              <a:t>	1.TCComponentFolder </a:t>
            </a:r>
            <a:r>
              <a:rPr lang="zh-CN" altLang="en-US" sz="1800" dirty="0" smtClean="0">
                <a:latin typeface="+mj-ea"/>
                <a:ea typeface="+mj-ea"/>
              </a:rPr>
              <a:t>该类集成了</a:t>
            </a:r>
            <a:r>
              <a:rPr lang="en-US" altLang="zh-CN" sz="1800" dirty="0" err="1" smtClean="0">
                <a:latin typeface="+mj-ea"/>
                <a:ea typeface="+mj-ea"/>
              </a:rPr>
              <a:t>TCComponent</a:t>
            </a:r>
            <a:r>
              <a:rPr lang="zh-CN" altLang="en-US" sz="1800" dirty="0" smtClean="0">
                <a:latin typeface="+mj-ea"/>
                <a:ea typeface="+mj-ea"/>
              </a:rPr>
              <a:t>类。扩展定义了     </a:t>
            </a:r>
            <a:r>
              <a:rPr lang="en-US" altLang="zh-CN" sz="1800" dirty="0" smtClean="0">
                <a:latin typeface="+mj-ea"/>
                <a:ea typeface="+mj-ea"/>
              </a:rPr>
              <a:t>Folder</a:t>
            </a:r>
            <a:r>
              <a:rPr lang="zh-CN" altLang="en-US" sz="1800" dirty="0" smtClean="0">
                <a:latin typeface="+mj-ea"/>
                <a:ea typeface="+mj-ea"/>
              </a:rPr>
              <a:t>的获取以及和属性的修改方法。基本上所有的业务对象都集成于</a:t>
            </a:r>
            <a:r>
              <a:rPr lang="en-US" altLang="zh-CN" sz="1800" dirty="0" err="1" smtClean="0">
                <a:latin typeface="+mj-ea"/>
                <a:ea typeface="+mj-ea"/>
              </a:rPr>
              <a:t>TCComponent</a:t>
            </a:r>
            <a:r>
              <a:rPr lang="zh-CN" altLang="en-US" sz="1800" dirty="0" smtClean="0">
                <a:latin typeface="+mj-ea"/>
                <a:ea typeface="+mj-ea"/>
              </a:rPr>
              <a:t>类。相应的我们可以联想到，</a:t>
            </a:r>
            <a:r>
              <a:rPr lang="en-US" altLang="zh-CN" sz="1800" dirty="0" smtClean="0">
                <a:latin typeface="+mj-ea"/>
                <a:ea typeface="+mj-ea"/>
              </a:rPr>
              <a:t>Item</a:t>
            </a:r>
            <a:r>
              <a:rPr lang="zh-CN" altLang="en-US" sz="1800" dirty="0" smtClean="0">
                <a:latin typeface="+mj-ea"/>
                <a:ea typeface="+mj-ea"/>
              </a:rPr>
              <a:t>对应的组件类为</a:t>
            </a:r>
            <a:r>
              <a:rPr lang="en-US" altLang="zh-CN" sz="1800" dirty="0" err="1" smtClean="0">
                <a:latin typeface="+mj-ea"/>
                <a:ea typeface="+mj-ea"/>
              </a:rPr>
              <a:t>TCComponentItem</a:t>
            </a:r>
            <a:r>
              <a:rPr lang="zh-CN" altLang="en-US" sz="1800" dirty="0" smtClean="0">
                <a:latin typeface="+mj-ea"/>
                <a:ea typeface="+mj-ea"/>
              </a:rPr>
              <a:t>；</a:t>
            </a:r>
            <a:r>
              <a:rPr lang="en-US" altLang="zh-CN" sz="1800" dirty="0" smtClean="0">
                <a:latin typeface="+mj-ea"/>
                <a:ea typeface="+mj-ea"/>
              </a:rPr>
              <a:t>Dataset</a:t>
            </a:r>
            <a:r>
              <a:rPr lang="zh-CN" altLang="en-US" sz="1800" dirty="0" smtClean="0">
                <a:latin typeface="+mj-ea"/>
                <a:ea typeface="+mj-ea"/>
              </a:rPr>
              <a:t>对应的组件类为</a:t>
            </a:r>
            <a:r>
              <a:rPr lang="en-US" altLang="zh-CN" sz="1800" dirty="0" err="1" smtClean="0">
                <a:latin typeface="+mj-ea"/>
                <a:ea typeface="+mj-ea"/>
              </a:rPr>
              <a:t>TCComponentDataset</a:t>
            </a:r>
            <a:r>
              <a:rPr lang="zh-CN" altLang="en-US" sz="1800" dirty="0" smtClean="0">
                <a:latin typeface="+mj-ea"/>
                <a:ea typeface="+mj-ea"/>
              </a:rPr>
              <a:t>。</a:t>
            </a:r>
            <a:endParaRPr lang="en-US" altLang="zh-CN" sz="1800" dirty="0" smtClean="0">
              <a:latin typeface="+mj-ea"/>
              <a:ea typeface="+mj-ea"/>
            </a:endParaRPr>
          </a:p>
          <a:p>
            <a:pPr algn="just">
              <a:buNone/>
            </a:pPr>
            <a:endParaRPr lang="zh-CN" altLang="en-US" sz="1800" dirty="0" smtClean="0">
              <a:latin typeface="+mj-ea"/>
              <a:ea typeface="+mj-ea"/>
            </a:endParaRPr>
          </a:p>
          <a:p>
            <a:pPr algn="just">
              <a:buNone/>
            </a:pPr>
            <a:r>
              <a:rPr lang="en-US" altLang="zh-CN" sz="1800" dirty="0" smtClean="0">
                <a:latin typeface="+mj-ea"/>
                <a:ea typeface="+mj-ea"/>
              </a:rPr>
              <a:t>	2.</a:t>
            </a:r>
            <a:r>
              <a:rPr lang="zh-CN" altLang="en-US" sz="1800" dirty="0" smtClean="0">
                <a:latin typeface="+mj-ea"/>
                <a:ea typeface="+mj-ea"/>
              </a:rPr>
              <a:t>一个业务类对应的组件类相应的也会对应一个业务类型类，如</a:t>
            </a:r>
            <a:r>
              <a:rPr lang="en-US" altLang="zh-CN" sz="1800" dirty="0" smtClean="0">
                <a:latin typeface="+mj-ea"/>
                <a:ea typeface="+mj-ea"/>
              </a:rPr>
              <a:t>Folder</a:t>
            </a:r>
            <a:r>
              <a:rPr lang="zh-CN" altLang="en-US" sz="1800" dirty="0" smtClean="0">
                <a:latin typeface="+mj-ea"/>
                <a:ea typeface="+mj-ea"/>
              </a:rPr>
              <a:t>对应的业务类型组件类为</a:t>
            </a:r>
            <a:r>
              <a:rPr lang="en-US" altLang="zh-CN" sz="1800" dirty="0" err="1" smtClean="0">
                <a:latin typeface="+mj-ea"/>
                <a:ea typeface="+mj-ea"/>
              </a:rPr>
              <a:t>TCComponentFolderType</a:t>
            </a:r>
            <a:r>
              <a:rPr lang="zh-CN" altLang="en-US" sz="1800" dirty="0" smtClean="0">
                <a:latin typeface="+mj-ea"/>
                <a:ea typeface="+mj-ea"/>
              </a:rPr>
              <a:t>。该类集成于</a:t>
            </a:r>
            <a:r>
              <a:rPr lang="en-US" altLang="zh-CN" sz="1800" dirty="0" err="1" smtClean="0">
                <a:latin typeface="+mj-ea"/>
                <a:ea typeface="+mj-ea"/>
              </a:rPr>
              <a:t>TCComponentType</a:t>
            </a:r>
            <a:r>
              <a:rPr lang="zh-CN" altLang="en-US" sz="1800" dirty="0" smtClean="0">
                <a:latin typeface="+mj-ea"/>
                <a:ea typeface="+mj-ea"/>
              </a:rPr>
              <a:t>类。相应的我们可以联想到，</a:t>
            </a:r>
            <a:r>
              <a:rPr lang="en-US" altLang="zh-CN" sz="1800" dirty="0" smtClean="0">
                <a:latin typeface="+mj-ea"/>
                <a:ea typeface="+mj-ea"/>
              </a:rPr>
              <a:t>Item</a:t>
            </a:r>
            <a:r>
              <a:rPr lang="zh-CN" altLang="en-US" sz="1800" dirty="0" smtClean="0">
                <a:latin typeface="+mj-ea"/>
                <a:ea typeface="+mj-ea"/>
              </a:rPr>
              <a:t>对应的组件类型类为</a:t>
            </a:r>
            <a:r>
              <a:rPr lang="en-US" altLang="zh-CN" sz="1800" dirty="0" err="1" smtClean="0">
                <a:latin typeface="+mj-ea"/>
                <a:ea typeface="+mj-ea"/>
              </a:rPr>
              <a:t>TCComponentItemType</a:t>
            </a:r>
            <a:r>
              <a:rPr lang="zh-CN" altLang="en-US" sz="1800" dirty="0" smtClean="0">
                <a:latin typeface="+mj-ea"/>
                <a:ea typeface="+mj-ea"/>
              </a:rPr>
              <a:t>；</a:t>
            </a:r>
            <a:r>
              <a:rPr lang="en-US" altLang="zh-CN" sz="1800" dirty="0" smtClean="0">
                <a:latin typeface="+mj-ea"/>
                <a:ea typeface="+mj-ea"/>
              </a:rPr>
              <a:t>Dataset</a:t>
            </a:r>
            <a:r>
              <a:rPr lang="zh-CN" altLang="en-US" sz="1800" dirty="0" smtClean="0">
                <a:latin typeface="+mj-ea"/>
                <a:ea typeface="+mj-ea"/>
              </a:rPr>
              <a:t>对应的组件类型类为</a:t>
            </a:r>
            <a:r>
              <a:rPr lang="en-US" altLang="zh-CN" sz="1800" dirty="0" err="1" smtClean="0">
                <a:latin typeface="+mj-ea"/>
                <a:ea typeface="+mj-ea"/>
              </a:rPr>
              <a:t>TCComponentDatasetType</a:t>
            </a:r>
            <a:r>
              <a:rPr lang="zh-CN" altLang="en-US" sz="1800" dirty="0" smtClean="0">
                <a:latin typeface="+mj-ea"/>
                <a:ea typeface="+mj-ea"/>
              </a:rPr>
              <a:t>。该类主要扩展定义了相应的业务对象的创建以及另存为等方法。</a:t>
            </a:r>
          </a:p>
          <a:p>
            <a:pPr>
              <a:buNone/>
            </a:pPr>
            <a:endParaRPr lang="en-US" altLang="zh-CN" sz="2000" dirty="0" smtClean="0">
              <a:latin typeface="+mj-ea"/>
              <a:ea typeface="+mj-ea"/>
            </a:endParaRPr>
          </a:p>
          <a:p>
            <a:pPr algn="just">
              <a:buNone/>
            </a:pPr>
            <a:endParaRPr lang="zh-CN" altLang="en-US" sz="2000" dirty="0" smtClean="0">
              <a:latin typeface="+mj-ea"/>
              <a:ea typeface="+mj-ea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      接下来，我们可以看看怎么通过业务对象对应的类型组件类去创建业务对象，还是以</a:t>
            </a:r>
            <a:r>
              <a:rPr lang="en-US" altLang="en-US" sz="2000" dirty="0" smtClean="0">
                <a:latin typeface="+mj-ea"/>
                <a:ea typeface="+mj-ea"/>
              </a:rPr>
              <a:t>Folder</a:t>
            </a:r>
            <a:r>
              <a:rPr lang="zh-CN" altLang="en-US" sz="2000" dirty="0" smtClean="0">
                <a:latin typeface="+mj-ea"/>
                <a:ea typeface="+mj-ea"/>
              </a:rPr>
              <a:t>为例：</a:t>
            </a: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457200" lvl="1" indent="-457200"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</a:endParaRPr>
          </a:p>
          <a:p>
            <a:pPr>
              <a:buNone/>
            </a:pPr>
            <a:endParaRPr lang="zh-CN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1538" y="2071678"/>
          <a:ext cx="7858180" cy="3500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80"/>
              </a:tblGrid>
              <a:tr h="350046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TCComponentFolderType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 t = (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TCComponentFolderType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) </a:t>
                      </a:r>
                    </a:p>
                    <a:p>
                      <a:pPr algn="l"/>
                      <a:endParaRPr lang="zh-CN" altLang="en-US" sz="1800" dirty="0" smtClean="0">
                        <a:latin typeface="Courier New"/>
                      </a:endParaRPr>
                    </a:p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C0"/>
                          </a:solidFill>
                          <a:latin typeface="Courier New"/>
                        </a:rPr>
                        <a:t>session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.getTypeComponent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(</a:t>
                      </a:r>
                      <a:r>
                        <a:rPr lang="en-US" altLang="zh-CN" sz="1800" dirty="0" smtClean="0">
                          <a:solidFill>
                            <a:srgbClr val="2A00FF"/>
                          </a:solidFill>
                          <a:latin typeface="Courier New"/>
                        </a:rPr>
                        <a:t>"Folder"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);</a:t>
                      </a:r>
                    </a:p>
                    <a:p>
                      <a:pPr algn="l"/>
                      <a:endParaRPr lang="zh-CN" altLang="en-US" sz="1800" dirty="0" smtClean="0">
                        <a:latin typeface="Courier New"/>
                      </a:endParaRPr>
                    </a:p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TCComponentFolder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 </a:t>
                      </a:r>
                      <a:r>
                        <a:rPr lang="en-US" altLang="zh-CN" sz="1800" u="sng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f = </a:t>
                      </a:r>
                      <a:r>
                        <a:rPr lang="en-US" altLang="zh-CN" sz="1800" u="sng" dirty="0" err="1" smtClean="0">
                          <a:solidFill>
                            <a:srgbClr val="000000"/>
                          </a:solidFill>
                          <a:latin typeface="Courier New"/>
                        </a:rPr>
                        <a:t>t.create</a:t>
                      </a:r>
                      <a:r>
                        <a:rPr lang="en-US" altLang="zh-CN" sz="1800" u="sng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(</a:t>
                      </a:r>
                      <a:r>
                        <a:rPr lang="en-US" altLang="zh-CN" sz="1800" u="sng" dirty="0" smtClean="0">
                          <a:solidFill>
                            <a:srgbClr val="2A00FF"/>
                          </a:solidFill>
                          <a:latin typeface="Courier New"/>
                        </a:rPr>
                        <a:t>"My Folder Name"</a:t>
                      </a:r>
                      <a:r>
                        <a:rPr lang="en-US" altLang="zh-CN" sz="1800" u="sng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,</a:t>
                      </a:r>
                    </a:p>
                    <a:p>
                      <a:pPr algn="l"/>
                      <a:endParaRPr lang="zh-CN" altLang="en-US" sz="1800" dirty="0" smtClean="0">
                        <a:latin typeface="Courier New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     </a:t>
                      </a:r>
                      <a:r>
                        <a:rPr lang="en-US" altLang="zh-CN" sz="1800" dirty="0" smtClean="0">
                          <a:solidFill>
                            <a:srgbClr val="2A00FF"/>
                          </a:solidFill>
                          <a:latin typeface="Courier New"/>
                        </a:rPr>
                        <a:t>"My Folder Description"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, </a:t>
                      </a:r>
                      <a:r>
                        <a:rPr lang="en-US" altLang="zh-CN" sz="1800" dirty="0" smtClean="0">
                          <a:solidFill>
                            <a:srgbClr val="2A00FF"/>
                          </a:solidFill>
                          <a:latin typeface="Courier New"/>
                        </a:rPr>
                        <a:t>"My Folder Type"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);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sz="2400" b="1" dirty="0" smtClean="0"/>
              <a:t> ④ </a:t>
            </a:r>
            <a:r>
              <a:rPr lang="en-US" b="1" dirty="0" err="1" smtClean="0"/>
              <a:t>com.teamcenter.rac.tcapps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en-US" sz="2000" dirty="0" smtClean="0">
                <a:latin typeface="+mj-ea"/>
                <a:ea typeface="+mj-ea"/>
              </a:rPr>
              <a:t> </a:t>
            </a:r>
            <a:r>
              <a:rPr lang="en-US" altLang="en-US" sz="2000" dirty="0" err="1" smtClean="0">
                <a:latin typeface="+mj-ea"/>
                <a:ea typeface="+mj-ea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</a:rPr>
              <a:t>中部分应用的基础实现都在该类中进行了实现，这个主要是遗留问题，虽然现在的应用大部分都是以相应的插件进行了区别与分类，但是大部分应用的业务逻辑都在该插件中进行实现，还有一些公共组件等。如：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    </a:t>
            </a:r>
            <a:r>
              <a:rPr lang="en-US" altLang="en-US" sz="2000" dirty="0" err="1" smtClean="0">
                <a:latin typeface="+mj-ea"/>
                <a:ea typeface="+mj-ea"/>
              </a:rPr>
              <a:t>com.teamcenter.rac.cme.mpp</a:t>
            </a:r>
            <a:r>
              <a:rPr lang="en-US" altLang="en-US" sz="2000" dirty="0" smtClean="0">
                <a:latin typeface="+mj-ea"/>
                <a:ea typeface="+mj-ea"/>
              </a:rPr>
              <a:t> </a:t>
            </a:r>
            <a:r>
              <a:rPr lang="zh-CN" altLang="en-US" sz="2000" dirty="0" smtClean="0">
                <a:latin typeface="+mj-ea"/>
                <a:ea typeface="+mj-ea"/>
              </a:rPr>
              <a:t>对</a:t>
            </a:r>
            <a:r>
              <a:rPr lang="en-US" altLang="en-US" sz="2000" dirty="0" smtClean="0">
                <a:latin typeface="+mj-ea"/>
                <a:ea typeface="+mj-ea"/>
              </a:rPr>
              <a:t>MSE</a:t>
            </a:r>
            <a:r>
              <a:rPr lang="zh-CN" altLang="en-US" sz="2000" dirty="0" smtClean="0">
                <a:latin typeface="+mj-ea"/>
                <a:ea typeface="+mj-ea"/>
              </a:rPr>
              <a:t>应用进行了实现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    </a:t>
            </a:r>
            <a:r>
              <a:rPr lang="en-US" altLang="en-US" sz="2000" dirty="0" err="1" smtClean="0">
                <a:latin typeface="+mj-ea"/>
                <a:ea typeface="+mj-ea"/>
              </a:rPr>
              <a:t>com.teamcenter.rac.pse</a:t>
            </a:r>
            <a:r>
              <a:rPr lang="en-US" altLang="en-US" sz="2000" dirty="0" smtClean="0">
                <a:latin typeface="+mj-ea"/>
                <a:ea typeface="+mj-ea"/>
              </a:rPr>
              <a:t>  </a:t>
            </a:r>
            <a:r>
              <a:rPr lang="zh-CN" altLang="en-US" sz="2000" dirty="0" smtClean="0">
                <a:latin typeface="+mj-ea"/>
                <a:ea typeface="+mj-ea"/>
              </a:rPr>
              <a:t>对结构管理器进行了实现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    </a:t>
            </a:r>
            <a:r>
              <a:rPr lang="en-US" altLang="en-US" sz="2000" dirty="0" err="1" smtClean="0">
                <a:latin typeface="+mj-ea"/>
                <a:ea typeface="+mj-ea"/>
              </a:rPr>
              <a:t>com.teamcenter.rac.querybuilder</a:t>
            </a:r>
            <a:r>
              <a:rPr lang="en-US" altLang="en-US" sz="2000" dirty="0" smtClean="0">
                <a:latin typeface="+mj-ea"/>
                <a:ea typeface="+mj-ea"/>
              </a:rPr>
              <a:t> </a:t>
            </a:r>
            <a:r>
              <a:rPr lang="zh-CN" altLang="en-US" sz="2000" dirty="0" smtClean="0">
                <a:latin typeface="+mj-ea"/>
                <a:ea typeface="+mj-ea"/>
              </a:rPr>
              <a:t>对查询构建器进行了实现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    </a:t>
            </a:r>
            <a:r>
              <a:rPr lang="en-US" altLang="en-US" sz="2000" dirty="0" err="1" smtClean="0">
                <a:latin typeface="+mj-ea"/>
                <a:ea typeface="+mj-ea"/>
              </a:rPr>
              <a:t>com.teamcenter.rac.explorer</a:t>
            </a:r>
            <a:r>
              <a:rPr lang="en-US" altLang="en-US" sz="2000" dirty="0" smtClean="0">
                <a:latin typeface="+mj-ea"/>
                <a:ea typeface="+mj-ea"/>
              </a:rPr>
              <a:t>  </a:t>
            </a:r>
            <a:r>
              <a:rPr lang="zh-CN" altLang="en-US" sz="2000" dirty="0" smtClean="0">
                <a:latin typeface="+mj-ea"/>
                <a:ea typeface="+mj-ea"/>
              </a:rPr>
              <a:t>对</a:t>
            </a:r>
            <a:r>
              <a:rPr lang="en-US" altLang="en-US" sz="2000" dirty="0" err="1" smtClean="0">
                <a:latin typeface="+mj-ea"/>
                <a:ea typeface="+mj-ea"/>
              </a:rPr>
              <a:t>MyTeamcenter</a:t>
            </a:r>
            <a:r>
              <a:rPr lang="zh-CN" altLang="en-US" sz="2000" dirty="0" smtClean="0">
                <a:latin typeface="+mj-ea"/>
                <a:ea typeface="+mj-ea"/>
              </a:rPr>
              <a:t>进行了实现</a:t>
            </a:r>
          </a:p>
          <a:p>
            <a:pPr marL="342900" lvl="1" indent="-342900">
              <a:buNone/>
            </a:pPr>
            <a:r>
              <a:rPr lang="en-US" altLang="en-US" sz="2000" dirty="0" smtClean="0">
                <a:latin typeface="+mj-ea"/>
                <a:ea typeface="+mj-ea"/>
                <a:cs typeface="+mn-cs"/>
              </a:rPr>
              <a:t>   </a:t>
            </a:r>
            <a:endParaRPr lang="en-US" altLang="zh-CN" sz="2000" dirty="0" smtClean="0">
              <a:latin typeface="+mj-ea"/>
              <a:ea typeface="+mj-ea"/>
              <a:cs typeface="+mn-cs"/>
            </a:endParaRPr>
          </a:p>
          <a:p>
            <a:pPr marL="342900" lvl="1" indent="-3429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342900" lvl="1" indent="-3429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342900" lvl="1" indent="-3429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>
              <a:buNone/>
            </a:pP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20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sz="2400" b="1" dirty="0" smtClean="0"/>
              <a:t> ⑤ </a:t>
            </a:r>
            <a:r>
              <a:rPr lang="en-US" b="1" dirty="0" err="1" smtClean="0"/>
              <a:t>com.teamcenter.rac.util</a:t>
            </a:r>
            <a:endParaRPr lang="en-US" b="1" dirty="0" smtClean="0"/>
          </a:p>
          <a:p>
            <a:pPr>
              <a:buNone/>
            </a:pPr>
            <a:r>
              <a:rPr lang="en-US" altLang="zh-CN" sz="2000" dirty="0" smtClean="0">
                <a:latin typeface="+mj-ea"/>
                <a:ea typeface="+mj-ea"/>
              </a:rPr>
              <a:t>	</a:t>
            </a:r>
            <a:r>
              <a:rPr lang="en-US" altLang="en-US" sz="2000" dirty="0" smtClean="0">
                <a:latin typeface="+mj-ea"/>
                <a:ea typeface="+mj-ea"/>
              </a:rPr>
              <a:t> 1.</a:t>
            </a:r>
            <a:r>
              <a:rPr lang="zh-CN" altLang="en-US" sz="2000" dirty="0" smtClean="0">
                <a:latin typeface="+mj-ea"/>
                <a:ea typeface="+mj-ea"/>
              </a:rPr>
              <a:t>该插件是</a:t>
            </a:r>
            <a:r>
              <a:rPr lang="en-US" altLang="en-US" sz="2000" dirty="0" err="1" smtClean="0">
                <a:latin typeface="+mj-ea"/>
                <a:ea typeface="+mj-ea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</a:rPr>
              <a:t>对大部分</a:t>
            </a:r>
            <a:r>
              <a:rPr lang="en-US" altLang="en-US" sz="2000" dirty="0" smtClean="0">
                <a:latin typeface="+mj-ea"/>
                <a:ea typeface="+mj-ea"/>
              </a:rPr>
              <a:t>Swing</a:t>
            </a:r>
            <a:r>
              <a:rPr lang="zh-CN" altLang="en-US" sz="2000" dirty="0" smtClean="0">
                <a:latin typeface="+mj-ea"/>
                <a:ea typeface="+mj-ea"/>
              </a:rPr>
              <a:t>组件进行了继承与重写。如：  </a:t>
            </a:r>
            <a:r>
              <a:rPr lang="en-US" altLang="en-US" sz="2000" dirty="0" err="1" smtClean="0">
                <a:latin typeface="+mj-ea"/>
                <a:ea typeface="+mj-ea"/>
              </a:rPr>
              <a:t>iTextField</a:t>
            </a:r>
            <a:r>
              <a:rPr lang="zh-CN" altLang="en-US" sz="2000" dirty="0" smtClean="0">
                <a:latin typeface="+mj-ea"/>
                <a:ea typeface="+mj-ea"/>
              </a:rPr>
              <a:t>继承于</a:t>
            </a:r>
            <a:r>
              <a:rPr lang="en-US" altLang="en-US" sz="2000" dirty="0" err="1" smtClean="0">
                <a:latin typeface="+mj-ea"/>
                <a:ea typeface="+mj-ea"/>
              </a:rPr>
              <a:t>JTextField</a:t>
            </a:r>
            <a:r>
              <a:rPr lang="zh-CN" altLang="en-US" sz="2000" dirty="0" smtClean="0">
                <a:latin typeface="+mj-ea"/>
                <a:ea typeface="+mj-ea"/>
              </a:rPr>
              <a:t>；</a:t>
            </a:r>
            <a:r>
              <a:rPr lang="en-US" altLang="en-US" sz="2000" dirty="0" err="1" smtClean="0">
                <a:latin typeface="+mj-ea"/>
                <a:ea typeface="+mj-ea"/>
              </a:rPr>
              <a:t>iComboBox</a:t>
            </a:r>
            <a:r>
              <a:rPr lang="zh-CN" altLang="en-US" sz="2000" dirty="0" smtClean="0">
                <a:latin typeface="+mj-ea"/>
                <a:ea typeface="+mj-ea"/>
              </a:rPr>
              <a:t>类为</a:t>
            </a:r>
            <a:r>
              <a:rPr lang="en-US" altLang="en-US" sz="2000" dirty="0" err="1" smtClean="0">
                <a:latin typeface="+mj-ea"/>
                <a:ea typeface="+mj-ea"/>
              </a:rPr>
              <a:t>Teamcenter</a:t>
            </a:r>
            <a:r>
              <a:rPr lang="zh-CN" altLang="en-US" sz="2000" dirty="0" smtClean="0">
                <a:latin typeface="+mj-ea"/>
                <a:ea typeface="+mj-ea"/>
              </a:rPr>
              <a:t>自己定义的组件。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	</a:t>
            </a:r>
          </a:p>
          <a:p>
            <a:pPr>
              <a:buNone/>
            </a:pPr>
            <a:r>
              <a:rPr lang="en-US" altLang="en-US" sz="2000" dirty="0" smtClean="0">
                <a:latin typeface="+mj-ea"/>
                <a:ea typeface="+mj-ea"/>
              </a:rPr>
              <a:t>   2</a:t>
            </a:r>
            <a:r>
              <a:rPr lang="zh-CN" altLang="en-US" sz="2000" dirty="0" smtClean="0">
                <a:latin typeface="+mj-ea"/>
                <a:ea typeface="+mj-ea"/>
              </a:rPr>
              <a:t>．该插件中还定义了一些公共工具类，如：</a:t>
            </a:r>
            <a:r>
              <a:rPr lang="en-US" altLang="en-US" sz="2000" dirty="0" err="1" smtClean="0">
                <a:latin typeface="+mj-ea"/>
                <a:ea typeface="+mj-ea"/>
              </a:rPr>
              <a:t>TcLogger</a:t>
            </a:r>
            <a:r>
              <a:rPr lang="zh-CN" altLang="en-US" sz="2000" dirty="0" smtClean="0">
                <a:latin typeface="+mj-ea"/>
                <a:ea typeface="+mj-ea"/>
              </a:rPr>
              <a:t>日志控制类，</a:t>
            </a:r>
            <a:r>
              <a:rPr lang="en-US" altLang="en-US" sz="2000" dirty="0" smtClean="0">
                <a:latin typeface="+mj-ea"/>
                <a:ea typeface="+mj-ea"/>
              </a:rPr>
              <a:t>Registry</a:t>
            </a:r>
            <a:r>
              <a:rPr lang="zh-CN" altLang="en-US" sz="2000" dirty="0" smtClean="0">
                <a:latin typeface="+mj-ea"/>
                <a:ea typeface="+mj-ea"/>
              </a:rPr>
              <a:t>注册控制类等。</a:t>
            </a:r>
          </a:p>
          <a:p>
            <a:pPr marL="457200" lvl="1" indent="-457200">
              <a:buNone/>
            </a:pPr>
            <a:endParaRPr lang="zh-CN" altLang="en-US" dirty="0" smtClean="0"/>
          </a:p>
          <a:p>
            <a:pPr marL="457200" lvl="1" indent="-457200">
              <a:buNone/>
            </a:pP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342900" lvl="1" indent="-3429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 marL="342900" lvl="1" indent="-342900">
              <a:buNone/>
            </a:pPr>
            <a:endParaRPr lang="zh-CN" altLang="en-US" sz="2000" dirty="0" smtClean="0">
              <a:latin typeface="+mj-ea"/>
              <a:ea typeface="+mj-ea"/>
              <a:cs typeface="+mn-cs"/>
            </a:endParaRPr>
          </a:p>
          <a:p>
            <a:pPr>
              <a:buNone/>
            </a:pPr>
            <a:endParaRPr lang="zh-CN" altLang="en-US" sz="20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 sz="20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err="1" smtClean="0"/>
              <a:t>Teamcenter</a:t>
            </a:r>
            <a:r>
              <a:rPr lang="zh-CN" altLang="en-US" sz="1800" dirty="0" smtClean="0"/>
              <a:t>现有类结构讲解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客户化开发中常用到</a:t>
            </a:r>
            <a:r>
              <a:rPr lang="en-US" sz="2400" dirty="0" err="1" smtClean="0"/>
              <a:t>Teamcenter</a:t>
            </a:r>
            <a:r>
              <a:rPr lang="zh-CN" altLang="en-US" sz="2400" dirty="0" smtClean="0"/>
              <a:t>组件</a:t>
            </a:r>
          </a:p>
          <a:p>
            <a:pPr>
              <a:buNone/>
            </a:pPr>
            <a:r>
              <a:rPr lang="zh-CN" altLang="en-US" sz="2400" dirty="0" smtClean="0"/>
              <a:t>（待定）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1800" dirty="0" smtClean="0"/>
              <a:t>开发环境配置</a:t>
            </a:r>
            <a:endParaRPr lang="en-US" altLang="zh-CN" sz="1800" dirty="0" smtClean="0"/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在</a:t>
            </a:r>
            <a:r>
              <a:rPr lang="en-US" altLang="en-US" sz="1800" dirty="0" smtClean="0"/>
              <a:t>Eclipse</a:t>
            </a:r>
            <a:r>
              <a:rPr lang="zh-CN" altLang="en-US" sz="1800" dirty="0" smtClean="0"/>
              <a:t>中，选择</a:t>
            </a:r>
            <a:r>
              <a:rPr lang="en-US" altLang="en-US" sz="1800" dirty="0" err="1" smtClean="0"/>
              <a:t>Window→Preferences</a:t>
            </a:r>
            <a:r>
              <a:rPr lang="zh-CN" altLang="en-US" sz="1800" dirty="0" smtClean="0"/>
              <a:t>，打开</a:t>
            </a:r>
            <a:r>
              <a:rPr lang="en-US" altLang="en-US" sz="1800" dirty="0" smtClean="0"/>
              <a:t>Preferences</a:t>
            </a:r>
            <a:r>
              <a:rPr lang="zh-CN" altLang="en-US" sz="1800" dirty="0" smtClean="0"/>
              <a:t>对话框。</a:t>
            </a:r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Teamcenter</a:t>
            </a:r>
            <a:r>
              <a:rPr lang="zh-CN" altLang="en-US" dirty="0" smtClean="0"/>
              <a:t>体系结构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两层结构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 descr="D:\HelpDocument\tc2008.1\HTML\help\graphics\graphicLibrary\teamcenter\customization\architecture\007d0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8139115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b="1" dirty="0" smtClean="0"/>
              <a:t>②</a:t>
            </a:r>
            <a:r>
              <a:rPr lang="zh-CN" altLang="en-US" sz="1800" dirty="0" smtClean="0"/>
              <a:t>在左边的树列表中，双击</a:t>
            </a:r>
            <a:r>
              <a:rPr lang="en-US" altLang="en-US" sz="1800" dirty="0" smtClean="0"/>
              <a:t>Java</a:t>
            </a:r>
            <a:r>
              <a:rPr lang="zh-CN" altLang="en-US" sz="1800" dirty="0" smtClean="0"/>
              <a:t>，选择</a:t>
            </a:r>
            <a:r>
              <a:rPr lang="en-US" altLang="en-US" sz="1800" dirty="0" smtClean="0"/>
              <a:t>Installed JREs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dirty="0" smtClean="0"/>
              <a:t>   </a:t>
            </a:r>
            <a:r>
              <a:rPr lang="en-US" altLang="zh-CN" sz="1800" dirty="0" smtClean="0">
                <a:cs typeface="+mn-cs"/>
              </a:rPr>
              <a:t>a. </a:t>
            </a:r>
            <a:r>
              <a:rPr lang="zh-CN" altLang="en-US" sz="1800" dirty="0" smtClean="0">
                <a:cs typeface="+mn-cs"/>
              </a:rPr>
              <a:t>在 </a:t>
            </a:r>
            <a:r>
              <a:rPr lang="en-US" altLang="en-US" sz="1800" dirty="0" smtClean="0">
                <a:cs typeface="+mn-cs"/>
              </a:rPr>
              <a:t>Installed JREs </a:t>
            </a:r>
            <a:r>
              <a:rPr lang="zh-CN" altLang="en-US" sz="1800" dirty="0" smtClean="0">
                <a:cs typeface="+mn-cs"/>
              </a:rPr>
              <a:t>列表</a:t>
            </a:r>
            <a:r>
              <a:rPr lang="en-US" altLang="en-US" sz="1800" dirty="0" smtClean="0">
                <a:cs typeface="+mn-cs"/>
              </a:rPr>
              <a:t>,</a:t>
            </a:r>
            <a:r>
              <a:rPr lang="zh-CN" altLang="en-US" sz="1800" dirty="0" smtClean="0">
                <a:cs typeface="+mn-cs"/>
              </a:rPr>
              <a:t>点击</a:t>
            </a:r>
            <a:r>
              <a:rPr lang="en-US" altLang="en-US" sz="1800" dirty="0" smtClean="0">
                <a:cs typeface="+mn-cs"/>
              </a:rPr>
              <a:t>Add </a:t>
            </a:r>
            <a:r>
              <a:rPr lang="zh-CN" altLang="en-US" sz="1800" dirty="0" smtClean="0">
                <a:cs typeface="+mn-cs"/>
              </a:rPr>
              <a:t>按钮。</a:t>
            </a:r>
            <a:endParaRPr lang="en-US" altLang="zh-CN" sz="1800" dirty="0" smtClean="0">
              <a:cs typeface="+mn-cs"/>
            </a:endParaRP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zh-CN" sz="1800" dirty="0" smtClean="0"/>
              <a:t>b.</a:t>
            </a:r>
            <a:r>
              <a:rPr lang="zh-CN" altLang="en-US" sz="1800" dirty="0" smtClean="0"/>
              <a:t>在 </a:t>
            </a:r>
            <a:r>
              <a:rPr lang="en-US" altLang="en-US" sz="1800" dirty="0" smtClean="0"/>
              <a:t>JRE Type </a:t>
            </a:r>
            <a:r>
              <a:rPr lang="zh-CN" altLang="en-US" sz="1800" dirty="0" smtClean="0"/>
              <a:t>对话框</a:t>
            </a:r>
            <a:r>
              <a:rPr lang="en-US" altLang="en-US" sz="1800" dirty="0" smtClean="0"/>
              <a:t>, </a:t>
            </a:r>
            <a:r>
              <a:rPr lang="zh-CN" altLang="en-US" sz="1800" dirty="0" smtClean="0"/>
              <a:t>选择 </a:t>
            </a:r>
            <a:r>
              <a:rPr lang="en-US" altLang="en-US" sz="1800" dirty="0" smtClean="0"/>
              <a:t>Standard VM</a:t>
            </a:r>
            <a:r>
              <a:rPr lang="zh-CN" altLang="en-US" sz="1800" dirty="0" smtClean="0"/>
              <a:t>点击 </a:t>
            </a:r>
            <a:r>
              <a:rPr lang="en-US" altLang="en-US" sz="1800" dirty="0" smtClean="0"/>
              <a:t>Next. </a:t>
            </a:r>
            <a:endParaRPr lang="zh-CN" altLang="en-US" sz="1800" dirty="0" smtClean="0"/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zh-CN" sz="1800" dirty="0" smtClean="0"/>
              <a:t>c.</a:t>
            </a:r>
            <a:r>
              <a:rPr lang="zh-CN" altLang="en-US" sz="1800" dirty="0" smtClean="0"/>
              <a:t>在 </a:t>
            </a:r>
            <a:r>
              <a:rPr lang="en-US" sz="1800" b="1" dirty="0" smtClean="0"/>
              <a:t>JRE Definition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对话框</a:t>
            </a:r>
            <a:r>
              <a:rPr lang="en-US" sz="1800" dirty="0" smtClean="0"/>
              <a:t>,</a:t>
            </a:r>
            <a:r>
              <a:rPr lang="zh-CN" altLang="en-US" sz="1800" dirty="0" smtClean="0"/>
              <a:t>指定到</a:t>
            </a:r>
            <a:r>
              <a:rPr lang="en-US" sz="1800" dirty="0" smtClean="0"/>
              <a:t>JDK</a:t>
            </a:r>
            <a:r>
              <a:rPr lang="zh-CN" altLang="en-US" sz="1800" dirty="0" smtClean="0"/>
              <a:t>的安装目录。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zh-CN" sz="1800" dirty="0" smtClean="0"/>
              <a:t>d.</a:t>
            </a:r>
            <a:r>
              <a:rPr lang="zh-CN" altLang="en-US" sz="1800" dirty="0" smtClean="0"/>
              <a:t>点击 </a:t>
            </a:r>
            <a:r>
              <a:rPr lang="en-US" sz="1800" b="1" dirty="0" smtClean="0"/>
              <a:t>Finish</a:t>
            </a:r>
            <a:r>
              <a:rPr lang="zh-CN" altLang="en-US" sz="1800" dirty="0" smtClean="0"/>
              <a:t>。</a:t>
            </a:r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e.</a:t>
            </a:r>
            <a:r>
              <a:rPr lang="zh-CN" altLang="en-US" sz="1800" dirty="0" smtClean="0"/>
              <a:t>在</a:t>
            </a:r>
            <a:r>
              <a:rPr lang="en-US" sz="1800" b="1" dirty="0" smtClean="0"/>
              <a:t>Preferences</a:t>
            </a:r>
            <a:r>
              <a:rPr lang="zh-CN" altLang="en-US" sz="1800" dirty="0" smtClean="0"/>
              <a:t>对话框</a:t>
            </a:r>
            <a:r>
              <a:rPr lang="en-US" sz="1800" dirty="0" smtClean="0"/>
              <a:t>,</a:t>
            </a:r>
            <a:r>
              <a:rPr lang="zh-CN" altLang="en-US" sz="1800" dirty="0" smtClean="0"/>
              <a:t>选择新定义的</a:t>
            </a:r>
            <a:r>
              <a:rPr lang="en-US" sz="1800" dirty="0" smtClean="0"/>
              <a:t>JRE</a:t>
            </a:r>
            <a:r>
              <a:rPr lang="zh-CN" altLang="en-US" sz="1800" dirty="0" smtClean="0"/>
              <a:t>。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50098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zh-CN" altLang="en-US" sz="1800" dirty="0" smtClean="0"/>
              <a:t>③在</a:t>
            </a:r>
            <a:r>
              <a:rPr lang="en-US" altLang="en-US" sz="1800" dirty="0" smtClean="0"/>
              <a:t>Preferences </a:t>
            </a:r>
            <a:r>
              <a:rPr lang="zh-CN" altLang="en-US" sz="1800" dirty="0" smtClean="0"/>
              <a:t>对话框</a:t>
            </a:r>
            <a:r>
              <a:rPr lang="en-US" altLang="en-US" sz="1800" dirty="0" smtClean="0"/>
              <a:t>, </a:t>
            </a:r>
            <a:r>
              <a:rPr lang="zh-CN" altLang="en-US" sz="1800" dirty="0" smtClean="0"/>
              <a:t>双击 </a:t>
            </a:r>
            <a:r>
              <a:rPr lang="en-US" altLang="en-US" sz="1800" dirty="0" smtClean="0"/>
              <a:t>Plug-in Development, </a:t>
            </a:r>
            <a:r>
              <a:rPr lang="zh-CN" altLang="en-US" sz="1800" dirty="0" smtClean="0"/>
              <a:t>选择 </a:t>
            </a:r>
            <a:r>
              <a:rPr lang="en-US" altLang="en-US" sz="1800" dirty="0" smtClean="0"/>
              <a:t>Target Platform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28667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1800" dirty="0" smtClean="0"/>
              <a:t>④在 </a:t>
            </a:r>
            <a:r>
              <a:rPr lang="en-US" altLang="en-US" sz="1800" dirty="0" smtClean="0"/>
              <a:t>Target Platform </a:t>
            </a:r>
            <a:r>
              <a:rPr lang="zh-CN" altLang="en-US" sz="1800" dirty="0" smtClean="0"/>
              <a:t>对话框</a:t>
            </a:r>
            <a:r>
              <a:rPr lang="en-US" altLang="en-US" sz="1800" dirty="0" smtClean="0"/>
              <a:t>, </a:t>
            </a:r>
            <a:r>
              <a:rPr lang="zh-CN" altLang="en-US" sz="1800" dirty="0" smtClean="0"/>
              <a:t>点击 </a:t>
            </a:r>
            <a:r>
              <a:rPr lang="en-US" altLang="en-US" sz="1800" dirty="0" smtClean="0"/>
              <a:t>Add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8667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1800" dirty="0" smtClean="0"/>
              <a:t>⑤在</a:t>
            </a:r>
            <a:r>
              <a:rPr lang="en-US" sz="1800" b="1" dirty="0" smtClean="0"/>
              <a:t>Target Definition</a:t>
            </a:r>
            <a:r>
              <a:rPr lang="zh-CN" altLang="en-US" sz="1800" dirty="0" smtClean="0"/>
              <a:t>框</a:t>
            </a:r>
            <a:r>
              <a:rPr lang="en-US" sz="1800" dirty="0" smtClean="0"/>
              <a:t>, </a:t>
            </a:r>
            <a:r>
              <a:rPr lang="zh-CN" altLang="en-US" sz="1800" dirty="0" smtClean="0"/>
              <a:t>确定 </a:t>
            </a:r>
            <a:r>
              <a:rPr lang="en-US" sz="1800" b="1" dirty="0" smtClean="0"/>
              <a:t>Nothing</a:t>
            </a:r>
            <a:r>
              <a:rPr lang="zh-CN" altLang="en-US" sz="1800" dirty="0" smtClean="0"/>
              <a:t>是选择的，并点击</a:t>
            </a:r>
            <a:r>
              <a:rPr lang="en-US" sz="1800" b="1" dirty="0" smtClean="0"/>
              <a:t>Next</a:t>
            </a:r>
            <a:r>
              <a:rPr lang="zh-CN" altLang="en-US" sz="1800" b="1" dirty="0" smtClean="0"/>
              <a:t>。</a:t>
            </a: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zh-CN" altLang="en-US" sz="1800" dirty="0" smtClean="0"/>
              <a:t>⑥在</a:t>
            </a:r>
            <a:r>
              <a:rPr lang="en-US" altLang="en-US" sz="1800" dirty="0" smtClean="0"/>
              <a:t>Target Content </a:t>
            </a:r>
            <a:r>
              <a:rPr lang="zh-CN" altLang="en-US" sz="1800" dirty="0" smtClean="0"/>
              <a:t>对话框</a:t>
            </a:r>
            <a:r>
              <a:rPr lang="en-US" altLang="en-US" sz="1800" dirty="0" smtClean="0"/>
              <a:t>,</a:t>
            </a:r>
            <a:r>
              <a:rPr lang="zh-CN" altLang="en-US" sz="1800" dirty="0" smtClean="0"/>
              <a:t>修改名称为</a:t>
            </a:r>
            <a:r>
              <a:rPr lang="en-US" altLang="en-US" sz="1800" dirty="0" err="1" smtClean="0"/>
              <a:t>TcTarget</a:t>
            </a:r>
            <a:r>
              <a:rPr lang="zh-CN" altLang="en-US" sz="1800" dirty="0" smtClean="0"/>
              <a:t>并点击 </a:t>
            </a:r>
            <a:r>
              <a:rPr lang="en-US" altLang="en-US" sz="1800" dirty="0" smtClean="0"/>
              <a:t>Add</a:t>
            </a:r>
            <a:r>
              <a:rPr lang="en-US" sz="1800" b="1" dirty="0" smtClean="0"/>
              <a:t> </a:t>
            </a:r>
            <a:r>
              <a:rPr lang="zh-CN" altLang="en-US" sz="1800" b="1" dirty="0" smtClean="0"/>
              <a:t>。</a:t>
            </a:r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1800" dirty="0" smtClean="0"/>
              <a:t>⑦在 </a:t>
            </a:r>
            <a:r>
              <a:rPr lang="en-US" altLang="zh-CN" sz="1800" dirty="0" smtClean="0"/>
              <a:t>Add Content </a:t>
            </a:r>
            <a:r>
              <a:rPr lang="zh-CN" altLang="en-US" sz="1800" dirty="0" smtClean="0"/>
              <a:t>对话框 选择 </a:t>
            </a:r>
            <a:r>
              <a:rPr lang="en-US" altLang="zh-CN" sz="1800" dirty="0" smtClean="0"/>
              <a:t>Directory </a:t>
            </a:r>
            <a:r>
              <a:rPr lang="zh-CN" altLang="en-US" sz="1800" dirty="0" smtClean="0"/>
              <a:t>并点击 </a:t>
            </a:r>
            <a:r>
              <a:rPr lang="en-US" altLang="zh-CN" sz="1800" dirty="0" smtClean="0"/>
              <a:t>Next. </a:t>
            </a:r>
          </a:p>
          <a:p>
            <a:pPr>
              <a:buNone/>
            </a:pPr>
            <a:endParaRPr lang="zh-CN" altLang="en-US" sz="1800" b="1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1800" dirty="0" smtClean="0"/>
              <a:t>⑧指定到</a:t>
            </a:r>
            <a:r>
              <a:rPr lang="en-US" altLang="zh-CN" sz="1800" dirty="0" smtClean="0"/>
              <a:t>TC_ROOT\portal </a:t>
            </a:r>
            <a:r>
              <a:rPr lang="zh-CN" altLang="en-US" sz="1800" dirty="0" smtClean="0"/>
              <a:t>目录并点击完成</a:t>
            </a:r>
            <a:r>
              <a:rPr lang="en-US" altLang="zh-CN" sz="1800" dirty="0" smtClean="0"/>
              <a:t>Finish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b="1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Teamcenter</a:t>
            </a:r>
            <a:r>
              <a:rPr lang="zh-CN" altLang="en-US" dirty="0" smtClean="0"/>
              <a:t>体系结构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四层结构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8674" name="Picture 2" descr="D:\HelpDocument\tc2008.1\HTML\help\graphics\graphicLibrary\teamcenter\customization\architecture\4tier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zh-CN" altLang="en-US" sz="1800" dirty="0" smtClean="0"/>
              <a:t>⑨点击</a:t>
            </a:r>
            <a:r>
              <a:rPr lang="en-US" altLang="zh-CN" sz="1800" dirty="0" smtClean="0"/>
              <a:t>Finish </a:t>
            </a:r>
            <a:r>
              <a:rPr lang="zh-CN" altLang="en-US" sz="1800" dirty="0" smtClean="0"/>
              <a:t>按钮。然后选择刚才添加的平台</a:t>
            </a:r>
            <a:r>
              <a:rPr lang="en-US" sz="1800" dirty="0" err="1" smtClean="0"/>
              <a:t>TcTarget</a:t>
            </a:r>
            <a:r>
              <a:rPr lang="zh-CN" altLang="en-US" sz="1800" dirty="0" smtClean="0"/>
              <a:t>，并点击</a:t>
            </a:r>
            <a:r>
              <a:rPr lang="en-US" sz="1800" b="1" dirty="0" smtClean="0"/>
              <a:t>OK</a:t>
            </a:r>
            <a:r>
              <a:rPr lang="en-US" sz="1800" dirty="0" smtClean="0"/>
              <a:t>.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zh-CN" altLang="en-US" sz="1800" b="1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en-US" sz="1800" dirty="0" smtClean="0"/>
              <a:t> 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 marL="342900" lvl="1" indent="-342900">
              <a:buNone/>
            </a:pPr>
            <a:r>
              <a:rPr lang="en-US" altLang="zh-CN" sz="1800" dirty="0" smtClean="0">
                <a:cs typeface="+mn-cs"/>
              </a:rPr>
              <a:t>   </a:t>
            </a:r>
          </a:p>
          <a:p>
            <a:pPr marL="342900" lvl="1" indent="-342900">
              <a:buNone/>
            </a:pPr>
            <a:endParaRPr lang="zh-CN" altLang="en-US" sz="1800" dirty="0" smtClean="0">
              <a:cs typeface="+mn-cs"/>
            </a:endParaRPr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643050"/>
            <a:ext cx="71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1800" dirty="0" smtClean="0"/>
              <a:t>通过</a:t>
            </a:r>
            <a:r>
              <a:rPr lang="en-US" sz="1800" dirty="0" smtClean="0"/>
              <a:t>Eclipse</a:t>
            </a:r>
            <a:r>
              <a:rPr lang="zh-CN" altLang="en-US" sz="1800" dirty="0" smtClean="0"/>
              <a:t>去运行</a:t>
            </a:r>
            <a:r>
              <a:rPr lang="en-US" sz="1800" dirty="0" smtClean="0"/>
              <a:t>Rich Client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0">
              <a:buNone/>
            </a:pPr>
            <a:r>
              <a:rPr lang="en-US" altLang="zh-CN" sz="1800" dirty="0" smtClean="0"/>
              <a:t>	①</a:t>
            </a:r>
            <a:r>
              <a:rPr lang="zh-CN" altLang="en-US" sz="1800" dirty="0" smtClean="0"/>
              <a:t> 在</a:t>
            </a:r>
            <a:r>
              <a:rPr lang="en-US" altLang="zh-CN" sz="1800" dirty="0" smtClean="0"/>
              <a:t>Eclipse</a:t>
            </a:r>
            <a:r>
              <a:rPr lang="zh-CN" altLang="en-US" sz="1800" dirty="0" smtClean="0"/>
              <a:t>中</a:t>
            </a:r>
            <a:r>
              <a:rPr lang="en-US" altLang="zh-CN" sz="1800" dirty="0" smtClean="0"/>
              <a:t>, </a:t>
            </a:r>
            <a:r>
              <a:rPr lang="zh-CN" altLang="en-US" sz="1800" dirty="0" smtClean="0"/>
              <a:t>选择 </a:t>
            </a:r>
            <a:r>
              <a:rPr lang="en-US" altLang="zh-CN" sz="1800" dirty="0" err="1" smtClean="0"/>
              <a:t>Run→Run</a:t>
            </a:r>
            <a:r>
              <a:rPr lang="en-US" altLang="zh-CN" sz="1800" dirty="0" smtClean="0"/>
              <a:t> Configurations. 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43087"/>
            <a:ext cx="7143800" cy="45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zh-CN" altLang="en-US" sz="1800" dirty="0" smtClean="0"/>
              <a:t>②在 </a:t>
            </a:r>
            <a:r>
              <a:rPr lang="en-US" altLang="zh-CN" sz="1800" dirty="0" smtClean="0"/>
              <a:t>Create, manage, and run configurations </a:t>
            </a:r>
            <a:r>
              <a:rPr lang="zh-CN" altLang="en-US" sz="1800" dirty="0" smtClean="0"/>
              <a:t>对话框的左边，双击</a:t>
            </a:r>
            <a:r>
              <a:rPr lang="en-US" altLang="zh-CN" sz="1800" dirty="0" smtClean="0"/>
              <a:t>Eclipse Application, </a:t>
            </a:r>
            <a:r>
              <a:rPr lang="zh-CN" altLang="en-US" sz="1800" dirty="0" smtClean="0"/>
              <a:t>然后选择 </a:t>
            </a:r>
            <a:r>
              <a:rPr lang="en-US" altLang="zh-CN" sz="1800" dirty="0" err="1" smtClean="0"/>
              <a:t>New_configuration</a:t>
            </a:r>
            <a:r>
              <a:rPr lang="zh-CN" altLang="en-US" sz="1800" dirty="0" smtClean="0"/>
              <a:t>，并且修改名称为</a:t>
            </a:r>
            <a:r>
              <a:rPr lang="en-US" altLang="zh-CN" sz="1800" dirty="0" err="1" smtClean="0"/>
              <a:t>tcRun</a:t>
            </a:r>
            <a:r>
              <a:rPr lang="zh-CN" altLang="en-US" sz="1800" dirty="0" smtClean="0"/>
              <a:t>。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zh-CN" sz="1800" dirty="0" smtClean="0"/>
              <a:t>	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③确保</a:t>
            </a:r>
            <a:r>
              <a:rPr lang="en-US" altLang="zh-CN" sz="1800" dirty="0" smtClean="0"/>
              <a:t>Run a product </a:t>
            </a:r>
            <a:r>
              <a:rPr lang="zh-CN" altLang="en-US" sz="1800" dirty="0" smtClean="0"/>
              <a:t>列表选择为</a:t>
            </a:r>
            <a:r>
              <a:rPr lang="en-US" altLang="zh-CN" sz="1800" dirty="0" err="1" smtClean="0"/>
              <a:t>com.teamcenter.rac.aifrcp.product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zh-CN" sz="1800" dirty="0" smtClean="0"/>
              <a:t>	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438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④点击 </a:t>
            </a:r>
            <a:r>
              <a:rPr lang="en-US" sz="1800" b="1" dirty="0" smtClean="0"/>
              <a:t>Arguments</a:t>
            </a:r>
            <a:r>
              <a:rPr lang="zh-CN" altLang="en-US" sz="1800" dirty="0" smtClean="0"/>
              <a:t>页，并在</a:t>
            </a:r>
            <a:r>
              <a:rPr lang="en-US" sz="1800" b="1" dirty="0" smtClean="0"/>
              <a:t>VM arguments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框中输入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0000"/>
                </a:solidFill>
                <a:latin typeface="宋体"/>
                <a:cs typeface="宋体"/>
              </a:rPr>
              <a:t>–Xms256m -Xmx1024m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zh-CN" sz="1800" dirty="0" smtClean="0"/>
              <a:t>	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62100"/>
            <a:ext cx="7500990" cy="47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⑤点击</a:t>
            </a:r>
            <a:r>
              <a:rPr lang="en-US" altLang="zh-CN" sz="1800" dirty="0" err="1" smtClean="0"/>
              <a:t>Envirement</a:t>
            </a:r>
            <a:r>
              <a:rPr lang="zh-CN" altLang="en-US" sz="1800" dirty="0" smtClean="0"/>
              <a:t>页面，新建</a:t>
            </a:r>
            <a:r>
              <a:rPr lang="en-US" altLang="zh-CN" sz="1800" dirty="0" smtClean="0"/>
              <a:t>PATH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FMS_HOME</a:t>
            </a:r>
            <a:r>
              <a:rPr lang="zh-CN" altLang="en-US" sz="1800" dirty="0" smtClean="0"/>
              <a:t>选项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</a:t>
            </a:r>
            <a:r>
              <a:rPr lang="en-US" sz="1800" dirty="0" smtClean="0"/>
              <a:t>FMS_HOME=TC_ROOT\</a:t>
            </a:r>
            <a:r>
              <a:rPr lang="en-US" sz="1800" dirty="0" err="1" smtClean="0"/>
              <a:t>fcc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PATH=%FMS_HOME%\bin;%FMS_HOME%\lib;%TPR%;%PATH%</a:t>
            </a:r>
            <a:endParaRPr lang="en-US" altLang="zh-CN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1438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开发环境安装与部署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1800" dirty="0" smtClean="0"/>
              <a:t>编写服务端部署脚本。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1.</a:t>
            </a:r>
            <a:r>
              <a:rPr lang="zh-CN" altLang="en-US" sz="1800" dirty="0" smtClean="0"/>
              <a:t>在</a:t>
            </a:r>
            <a:r>
              <a:rPr lang="en-US" altLang="zh-CN" sz="1800" dirty="0" err="1" smtClean="0"/>
              <a:t>TC_Root</a:t>
            </a:r>
            <a:r>
              <a:rPr lang="en-US" altLang="zh-CN" sz="1800" dirty="0" smtClean="0"/>
              <a:t>\portal </a:t>
            </a:r>
            <a:r>
              <a:rPr lang="zh-CN" altLang="en-US" sz="1800" dirty="0" smtClean="0"/>
              <a:t>目录中，打开</a:t>
            </a:r>
            <a:r>
              <a:rPr lang="en-US" altLang="zh-CN" sz="1800" dirty="0" smtClean="0"/>
              <a:t>portal.bat</a:t>
            </a:r>
            <a:r>
              <a:rPr lang="zh-CN" altLang="en-US" sz="1800" dirty="0" smtClean="0"/>
              <a:t>，修改脚本为</a:t>
            </a:r>
            <a:r>
              <a:rPr lang="en-US" altLang="zh-CN" sz="1800" dirty="0" smtClean="0"/>
              <a:t>:</a:t>
            </a:r>
            <a:endParaRPr lang="zh-CN" altLang="en-US" sz="1800" dirty="0" smtClean="0"/>
          </a:p>
          <a:p>
            <a:pPr>
              <a:buNone/>
            </a:pPr>
            <a:r>
              <a:rPr lang="zh-CN" altLang="en-US" sz="1800" dirty="0" smtClean="0"/>
              <a:t> </a:t>
            </a:r>
            <a:r>
              <a:rPr lang="en-US" altLang="zh-CN" sz="1800" dirty="0" smtClean="0"/>
              <a:t>	</a:t>
            </a:r>
          </a:p>
          <a:p>
            <a:pPr lvl="0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</a:p>
          <a:p>
            <a:pPr>
              <a:buNone/>
            </a:pPr>
            <a:r>
              <a:rPr lang="en-US" altLang="zh-CN" sz="1800" dirty="0" smtClean="0"/>
              <a:t>	2.</a:t>
            </a:r>
            <a:r>
              <a:rPr lang="zh-CN" altLang="en-US" sz="1800" dirty="0" smtClean="0"/>
              <a:t>另存该脚本为</a:t>
            </a:r>
            <a:r>
              <a:rPr lang="en-US" sz="1800" dirty="0" smtClean="0"/>
              <a:t>portalServer.bat</a:t>
            </a:r>
            <a:r>
              <a:rPr lang="zh-CN" altLang="en-US" sz="1800" dirty="0" smtClean="0"/>
              <a:t>，通过</a:t>
            </a:r>
            <a:r>
              <a:rPr lang="en-US" sz="1800" dirty="0" smtClean="0"/>
              <a:t>Eclipse</a:t>
            </a:r>
            <a:r>
              <a:rPr lang="zh-CN" altLang="en-US" sz="1800" dirty="0" smtClean="0"/>
              <a:t>启动</a:t>
            </a:r>
            <a:r>
              <a:rPr lang="en-US" sz="1800" dirty="0" smtClean="0"/>
              <a:t>TC</a:t>
            </a:r>
            <a:r>
              <a:rPr lang="zh-CN" altLang="en-US" sz="1800" dirty="0" smtClean="0"/>
              <a:t>客户端时，必须通过该脚本先启动</a:t>
            </a:r>
            <a:r>
              <a:rPr lang="en-US" sz="1800" dirty="0" smtClean="0"/>
              <a:t>TAO</a:t>
            </a:r>
            <a:r>
              <a:rPr lang="zh-CN" altLang="en-US" sz="1800" dirty="0" smtClean="0"/>
              <a:t>控制台。</a:t>
            </a:r>
            <a:endParaRPr lang="en-US" altLang="zh-CN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8580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1800" dirty="0" smtClean="0"/>
              <a:t>添加菜单命令和工具栏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①</a:t>
            </a:r>
            <a:r>
              <a:rPr lang="zh-CN" altLang="en-US" sz="1800" dirty="0" smtClean="0"/>
              <a:t>在</a:t>
            </a:r>
            <a:r>
              <a:rPr lang="en-US" altLang="zh-CN" sz="1800" dirty="0" smtClean="0"/>
              <a:t>Eclipse</a:t>
            </a:r>
            <a:r>
              <a:rPr lang="zh-CN" altLang="en-US" sz="1800" dirty="0" smtClean="0"/>
              <a:t>中</a:t>
            </a:r>
            <a:r>
              <a:rPr lang="en-US" altLang="zh-CN" sz="1800" dirty="0" smtClean="0"/>
              <a:t>, </a:t>
            </a:r>
            <a:r>
              <a:rPr lang="zh-CN" altLang="en-US" sz="1800" dirty="0" smtClean="0"/>
              <a:t>选择 </a:t>
            </a:r>
            <a:r>
              <a:rPr lang="en-US" altLang="zh-CN" sz="1800" dirty="0" err="1" smtClean="0"/>
              <a:t>File→New→Project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②</a:t>
            </a:r>
            <a:r>
              <a:rPr lang="zh-CN" altLang="en-US" sz="1800" dirty="0" smtClean="0"/>
              <a:t>在</a:t>
            </a:r>
            <a:r>
              <a:rPr lang="en-US" altLang="zh-CN" sz="1800" dirty="0" smtClean="0"/>
              <a:t>New Project </a:t>
            </a:r>
            <a:r>
              <a:rPr lang="zh-CN" altLang="en-US" sz="1800" dirty="0" smtClean="0"/>
              <a:t>对话框中</a:t>
            </a:r>
            <a:r>
              <a:rPr lang="en-US" altLang="zh-CN" sz="1800" dirty="0" smtClean="0"/>
              <a:t>, </a:t>
            </a:r>
            <a:r>
              <a:rPr lang="zh-CN" altLang="en-US" sz="1800" dirty="0" smtClean="0"/>
              <a:t>选择 </a:t>
            </a:r>
            <a:r>
              <a:rPr lang="en-US" altLang="zh-CN" sz="1800" dirty="0" smtClean="0"/>
              <a:t>Plug-in Project</a:t>
            </a:r>
            <a:r>
              <a:rPr lang="zh-CN" altLang="en-US" sz="1800" dirty="0" smtClean="0"/>
              <a:t>然后点击</a:t>
            </a:r>
            <a:r>
              <a:rPr lang="en-US" altLang="zh-CN" sz="1800" dirty="0" smtClean="0"/>
              <a:t>Next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4294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③在 </a:t>
            </a:r>
            <a:r>
              <a:rPr lang="en-US" altLang="zh-CN" sz="1800" dirty="0" smtClean="0"/>
              <a:t>New Plug-in Project </a:t>
            </a:r>
            <a:r>
              <a:rPr lang="zh-CN" altLang="en-US" sz="1800" dirty="0" smtClean="0"/>
              <a:t>对话框的 </a:t>
            </a:r>
            <a:r>
              <a:rPr lang="en-US" altLang="zh-CN" sz="1800" dirty="0" smtClean="0"/>
              <a:t>Plug-in Project </a:t>
            </a:r>
            <a:r>
              <a:rPr lang="zh-CN" altLang="en-US" sz="1800" dirty="0" smtClean="0"/>
              <a:t>面板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在 </a:t>
            </a:r>
            <a:r>
              <a:rPr lang="en-US" altLang="zh-CN" sz="1800" dirty="0" smtClean="0"/>
              <a:t>Project name </a:t>
            </a:r>
            <a:r>
              <a:rPr lang="zh-CN" altLang="en-US" sz="1800" dirty="0" smtClean="0"/>
              <a:t>框中输入</a:t>
            </a:r>
            <a:r>
              <a:rPr lang="en-US" altLang="zh-CN" sz="1800" dirty="0" err="1" smtClean="0"/>
              <a:t>com.origin.teamcenter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然后点击 </a:t>
            </a:r>
            <a:r>
              <a:rPr lang="en-US" altLang="zh-CN" sz="1800" dirty="0" smtClean="0"/>
              <a:t>Next</a:t>
            </a:r>
            <a:r>
              <a:rPr lang="zh-CN" altLang="en-US" sz="1800" dirty="0" smtClean="0"/>
              <a:t>。</a:t>
            </a: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zh-CN" altLang="en-US" sz="1800" dirty="0" smtClean="0"/>
              <a:t>④在 </a:t>
            </a:r>
            <a:r>
              <a:rPr lang="en-US" sz="1800" b="1" dirty="0" smtClean="0"/>
              <a:t>New Plug-in Project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对话框 </a:t>
            </a:r>
            <a:r>
              <a:rPr lang="en-US" sz="1800" b="1" dirty="0" smtClean="0"/>
              <a:t>Content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面板</a:t>
            </a:r>
            <a:r>
              <a:rPr lang="en-US" sz="1800" dirty="0" smtClean="0"/>
              <a:t>, </a:t>
            </a:r>
            <a:r>
              <a:rPr lang="zh-CN" altLang="en-US" sz="1800" dirty="0" smtClean="0"/>
              <a:t>进行如下操作</a:t>
            </a:r>
            <a:r>
              <a:rPr lang="en-US" sz="1800" dirty="0" smtClean="0"/>
              <a:t>: </a:t>
            </a:r>
          </a:p>
          <a:p>
            <a:pPr>
              <a:buNone/>
            </a:pPr>
            <a:r>
              <a:rPr lang="zh-CN" altLang="en-US" sz="1800" dirty="0" smtClean="0"/>
              <a:t>    </a:t>
            </a:r>
            <a:r>
              <a:rPr lang="en-US" altLang="zh-CN" sz="1800" dirty="0" smtClean="0"/>
              <a:t>1.</a:t>
            </a:r>
            <a:r>
              <a:rPr lang="zh-CN" altLang="en-US" sz="1800" dirty="0" smtClean="0"/>
              <a:t>在 </a:t>
            </a:r>
            <a:r>
              <a:rPr lang="en-US" altLang="zh-CN" sz="1800" dirty="0" smtClean="0"/>
              <a:t>Options, </a:t>
            </a:r>
            <a:r>
              <a:rPr lang="zh-CN" altLang="en-US" sz="1800" dirty="0" smtClean="0"/>
              <a:t>确保</a:t>
            </a:r>
            <a:r>
              <a:rPr lang="en-US" altLang="zh-CN" sz="1800" dirty="0" smtClean="0"/>
              <a:t>This plug-in will make contributions to the UI</a:t>
            </a:r>
            <a:r>
              <a:rPr lang="zh-CN" altLang="en-US" sz="1800" dirty="0" smtClean="0"/>
              <a:t>已经选择。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2.</a:t>
            </a:r>
            <a:r>
              <a:rPr lang="zh-CN" altLang="en-US" sz="1800" dirty="0" smtClean="0"/>
              <a:t>确保</a:t>
            </a:r>
            <a:r>
              <a:rPr lang="en-US" altLang="zh-CN" sz="1800" dirty="0" smtClean="0"/>
              <a:t>Would you like to create a rich client application </a:t>
            </a:r>
            <a:r>
              <a:rPr lang="zh-CN" altLang="en-US" sz="1800" dirty="0" smtClean="0"/>
              <a:t>选择为</a:t>
            </a:r>
            <a:r>
              <a:rPr lang="en-US" altLang="zh-CN" sz="1800" dirty="0" smtClean="0"/>
              <a:t>No </a:t>
            </a:r>
            <a:r>
              <a:rPr lang="zh-CN" altLang="en-US" sz="1800" dirty="0" smtClean="0"/>
              <a:t>。点击 </a:t>
            </a:r>
            <a:r>
              <a:rPr lang="en-US" altLang="zh-CN" sz="1800" dirty="0" smtClean="0"/>
              <a:t>Next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Teamcenter</a:t>
            </a:r>
            <a:r>
              <a:rPr lang="zh-CN" altLang="en-US" dirty="0" smtClean="0"/>
              <a:t>体系结构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瘦客户端结构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9698" name="Picture 2" descr="D:\HelpDocument\tc2008.1\HTML\help\graphics\graphicLibrary\teamcenter\customization\architecture\requestovervi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⑤确保 </a:t>
            </a:r>
            <a:r>
              <a:rPr lang="en-US" altLang="en-US" sz="1800" dirty="0" smtClean="0"/>
              <a:t>Create a plug-in using one of these templates </a:t>
            </a:r>
            <a:r>
              <a:rPr lang="zh-CN" altLang="en-US" sz="1800" dirty="0" smtClean="0"/>
              <a:t>中选择</a:t>
            </a:r>
            <a:r>
              <a:rPr lang="en-US" altLang="en-US" sz="1800" dirty="0" smtClean="0"/>
              <a:t>Hello, World Command</a:t>
            </a:r>
            <a:r>
              <a:rPr lang="zh-CN" altLang="en-US" sz="1800" dirty="0" smtClean="0"/>
              <a:t>。 点击 </a:t>
            </a:r>
            <a:r>
              <a:rPr lang="en-US" altLang="zh-CN" sz="1800" dirty="0" smtClean="0"/>
              <a:t>Finish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通过</a:t>
            </a:r>
            <a:r>
              <a:rPr lang="en-US" altLang="zh-CN" sz="1800" dirty="0" smtClean="0"/>
              <a:t>Eclipse</a:t>
            </a:r>
            <a:r>
              <a:rPr lang="zh-CN" altLang="en-US" sz="1800" dirty="0" smtClean="0"/>
              <a:t>启动，进入</a:t>
            </a:r>
            <a:r>
              <a:rPr lang="en-US" sz="1800" dirty="0" err="1" smtClean="0"/>
              <a:t>Teamcenter</a:t>
            </a:r>
            <a:r>
              <a:rPr lang="zh-CN" altLang="en-US" sz="1800" dirty="0" smtClean="0"/>
              <a:t>可以看到如下菜单和工具栏。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65008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/>
              <a:t>⑥编辑 </a:t>
            </a:r>
            <a:r>
              <a:rPr lang="en-US" altLang="zh-CN" sz="1800" dirty="0" err="1" smtClean="0"/>
              <a:t>com.origin.teamcenter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plugin.xml </a:t>
            </a:r>
            <a:r>
              <a:rPr lang="zh-CN" altLang="en-US" sz="1800" dirty="0" smtClean="0"/>
              <a:t>，就可以看到菜单栏和工具栏的添加位置菜单的整体添加过程如下：</a:t>
            </a:r>
            <a:endParaRPr lang="en-US" altLang="zh-CN" sz="1800" dirty="0" smtClean="0"/>
          </a:p>
          <a:p>
            <a:pPr lvl="0">
              <a:buFont typeface="+mj-lt"/>
              <a:buAutoNum type="alphaLcParenR"/>
            </a:pPr>
            <a:r>
              <a:rPr lang="zh-CN" altLang="en-US" sz="1800" dirty="0" smtClean="0"/>
              <a:t>扩展</a:t>
            </a:r>
            <a:r>
              <a:rPr lang="en-US" sz="1800" b="1" dirty="0" err="1" smtClean="0"/>
              <a:t>org.eclipse.ui.commands</a:t>
            </a:r>
            <a:r>
              <a:rPr lang="en-US" sz="1800" b="1" dirty="0" smtClean="0"/>
              <a:t> </a:t>
            </a:r>
            <a:r>
              <a:rPr lang="zh-CN" altLang="en-US" sz="1800" dirty="0" smtClean="0"/>
              <a:t>插件，扩展代码如下所示：</a:t>
            </a:r>
            <a:endParaRPr lang="en-US" altLang="zh-CN" sz="1800" dirty="0" smtClean="0"/>
          </a:p>
          <a:p>
            <a:pPr lvl="0">
              <a:buNone/>
            </a:pPr>
            <a:endParaRPr lang="zh-CN" altLang="en-US" sz="1800" dirty="0" smtClean="0"/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71538" y="2357430"/>
          <a:ext cx="7358114" cy="20717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58114"/>
              </a:tblGrid>
              <a:tr h="20717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8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</a:t>
                      </a:r>
                      <a:r>
                        <a:rPr lang="en-US" sz="1800" kern="100" baseline="0" dirty="0" smtClean="0">
                          <a:solidFill>
                            <a:srgbClr val="000080"/>
                          </a:solidFill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name</a:t>
                      </a: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8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"Sample Command"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8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categoryId</a:t>
                      </a: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8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8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com.origin.teamcenter.commands.category</a:t>
                      </a:r>
                      <a:r>
                        <a:rPr lang="en-US" sz="18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8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8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com.origin.teamcenter.commands.sampleCommand</a:t>
                      </a:r>
                      <a:r>
                        <a:rPr lang="en-US" sz="18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&lt;/command&gt;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zh-CN" altLang="en-US" sz="1800" dirty="0" smtClean="0"/>
              <a:t>扩展</a:t>
            </a:r>
            <a:r>
              <a:rPr lang="en-US" altLang="zh-CN" sz="1800" dirty="0" err="1" smtClean="0"/>
              <a:t>org.eclipse.ui.handlers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插件，该扩展点定义相关的扩展类，并给该类一个全局</a:t>
            </a:r>
            <a:r>
              <a:rPr lang="en-US" altLang="zh-CN" sz="1800" dirty="0" smtClean="0"/>
              <a:t>ID</a:t>
            </a:r>
            <a:r>
              <a:rPr lang="zh-CN" altLang="en-US" sz="1800" dirty="0" smtClean="0"/>
              <a:t>。扩展代码如下：</a:t>
            </a:r>
            <a:endParaRPr lang="en-US" altLang="zh-CN" sz="1800" dirty="0" smtClean="0"/>
          </a:p>
          <a:p>
            <a:pPr lvl="0">
              <a:buNone/>
            </a:pPr>
            <a:endParaRPr lang="zh-CN" altLang="en-US" sz="1800" dirty="0" smtClean="0"/>
          </a:p>
          <a:p>
            <a:pPr lvl="0">
              <a:buNone/>
            </a:pPr>
            <a:endParaRPr lang="zh-CN" altLang="en-US" sz="1800" dirty="0" smtClean="0"/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r>
              <a:rPr lang="zh-CN" altLang="en-US" sz="1800" dirty="0" smtClean="0"/>
              <a:t>   类</a:t>
            </a:r>
            <a:r>
              <a:rPr lang="en-US" altLang="zh-CN" sz="1800" dirty="0" err="1" smtClean="0"/>
              <a:t>SampleHandler</a:t>
            </a:r>
            <a:r>
              <a:rPr lang="zh-CN" altLang="en-US" sz="1800" dirty="0" smtClean="0"/>
              <a:t>继承</a:t>
            </a:r>
            <a:r>
              <a:rPr lang="en-US" altLang="zh-CN" sz="1800" dirty="0" err="1" smtClean="0"/>
              <a:t>AbstractHandler</a:t>
            </a:r>
            <a:r>
              <a:rPr lang="zh-CN" altLang="en-US" sz="1800" dirty="0" smtClean="0"/>
              <a:t>类，并重写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	public Object execute(</a:t>
            </a:r>
            <a:r>
              <a:rPr lang="en-US" altLang="zh-CN" sz="1800" dirty="0" err="1" smtClean="0"/>
              <a:t>ExecutionEvent</a:t>
            </a:r>
            <a:r>
              <a:rPr lang="en-US" altLang="zh-CN" sz="1800" dirty="0" smtClean="0"/>
              <a:t> event)</a:t>
            </a:r>
            <a:r>
              <a:rPr lang="zh-CN" altLang="en-US" sz="1800" dirty="0" smtClean="0"/>
              <a:t>方法，样例代码如下：</a:t>
            </a: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142976" y="1928802"/>
          <a:ext cx="7072362" cy="857256"/>
        </p:xfrm>
        <a:graphic>
          <a:graphicData uri="http://schemas.openxmlformats.org/drawingml/2006/table">
            <a:tbl>
              <a:tblPr/>
              <a:tblGrid>
                <a:gridCol w="7072362"/>
              </a:tblGrid>
              <a:tr h="857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&lt;handler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com.origin.teamcenter.commands.sampleCommand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class=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com.origin.teamcenter.handlers.SampleHandler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&lt;/handler&gt;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142976" y="3571876"/>
          <a:ext cx="7143800" cy="2857520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2857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public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Object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execute(</a:t>
                      </a:r>
                      <a:r>
                        <a:rPr lang="en-US" sz="14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ExecutionEvent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event) </a:t>
                      </a:r>
                      <a:r>
                        <a:rPr lang="en-US" sz="14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throws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</a:t>
                      </a:r>
                      <a:r>
                        <a:rPr lang="en-US" sz="1400" kern="0" dirty="0" err="1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ExecutionException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{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</a:t>
                      </a:r>
                      <a:r>
                        <a:rPr lang="en-US" sz="14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IWorkbenchWindow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window = </a:t>
                      </a:r>
                      <a:r>
                        <a:rPr lang="en-US" sz="14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HandlerUtil.</a:t>
                      </a:r>
                      <a:r>
                        <a:rPr lang="en-US" sz="1400" i="1" kern="0" dirty="0" err="1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getActiveWorkbenchWindowChecked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(event);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</a:t>
                      </a:r>
                      <a:r>
                        <a:rPr lang="en-US" sz="14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MessageDialog.</a:t>
                      </a:r>
                      <a:r>
                        <a:rPr lang="en-US" sz="1400" i="1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openInformation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4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window.getShell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(),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4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Teamcenter</a:t>
                      </a:r>
                      <a:r>
                        <a:rPr lang="en-US" sz="14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,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4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"Hello, Eclipse world"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);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</a:t>
                      </a:r>
                      <a:r>
                        <a:rPr lang="en-US" sz="1400" b="1" kern="0" dirty="0">
                          <a:solidFill>
                            <a:srgbClr val="7F0055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return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b="1" kern="0" dirty="0">
                          <a:solidFill>
                            <a:srgbClr val="7F0055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null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ourier New"/>
                          <a:ea typeface="宋体"/>
                          <a:cs typeface="Times New Roman"/>
                        </a:rPr>
                        <a:t>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2540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Courier New"/>
                          <a:cs typeface="宋体"/>
                        </a:rPr>
                        <a:t>	}</a:t>
                      </a:r>
                      <a:endParaRPr lang="zh-CN" sz="14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en-US" altLang="zh-CN" sz="1800" dirty="0" smtClean="0"/>
              <a:t>c)</a:t>
            </a:r>
            <a:r>
              <a:rPr lang="zh-CN" altLang="en-US" sz="1800" dirty="0" smtClean="0"/>
              <a:t>添加定义好的操作到菜单和工具栏，该操作都在</a:t>
            </a:r>
            <a:r>
              <a:rPr lang="en-US" altLang="zh-CN" sz="1800" dirty="0" err="1" smtClean="0"/>
              <a:t>org.eclipse.ui.menus</a:t>
            </a:r>
            <a:r>
              <a:rPr lang="zh-CN" altLang="en-US" sz="1800" dirty="0" smtClean="0"/>
              <a:t>中进行扩展，扩展代码如下图所示：</a:t>
            </a:r>
          </a:p>
          <a:p>
            <a:pPr lvl="0" algn="ctr">
              <a:buNone/>
            </a:pPr>
            <a:r>
              <a:rPr lang="zh-CN" altLang="en-US" sz="1800" dirty="0" smtClean="0"/>
              <a:t>添加操作到菜单</a:t>
            </a:r>
            <a:endParaRPr lang="en-US" altLang="zh-CN" sz="1800" dirty="0" smtClean="0"/>
          </a:p>
          <a:p>
            <a:pPr lvl="0" algn="ctr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zh-CN" altLang="en-US" sz="1800" dirty="0" smtClean="0"/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00100" y="2330450"/>
          <a:ext cx="7643865" cy="4098946"/>
        </p:xfrm>
        <a:graphic>
          <a:graphicData uri="http://schemas.openxmlformats.org/drawingml/2006/table">
            <a:tbl>
              <a:tblPr/>
              <a:tblGrid>
                <a:gridCol w="7643865"/>
              </a:tblGrid>
              <a:tr h="4098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 err="1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r>
                        <a:rPr lang="en-US" sz="1200" kern="100" baseline="0" dirty="0" smtClean="0">
                          <a:solidFill>
                            <a:srgbClr val="000080"/>
                          </a:solidFill>
                          <a:latin typeface="Calibri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 err="1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locationURI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menu:org.eclipse.ui.main.menu?after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=additions"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&lt;menu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label=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"Sample Menu"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mnemonic=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"M"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com.origin.teamcenter.menus.sampleMenu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&lt;command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mnemonic=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com.origin.teamcenter.menus.sampleCommand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&lt;/command&gt;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&lt;/menu&gt;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2540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2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&lt;/</a:t>
                      </a:r>
                      <a:r>
                        <a:rPr lang="en-US" sz="1200" kern="100" dirty="0" err="1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menuContribution</a:t>
                      </a:r>
                      <a:r>
                        <a:rPr lang="en-US" sz="12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&gt;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 algn="ctr">
              <a:buNone/>
            </a:pPr>
            <a:r>
              <a:rPr lang="zh-CN" altLang="en-US" sz="1800" dirty="0" smtClean="0"/>
              <a:t>添加操作到工具栏</a:t>
            </a:r>
            <a:endParaRPr lang="en-US" altLang="zh-CN" sz="1800" dirty="0" smtClean="0"/>
          </a:p>
          <a:p>
            <a:pPr lvl="0" algn="ctr">
              <a:buNone/>
            </a:pPr>
            <a:endParaRPr lang="en-US" altLang="zh-CN" sz="1800" dirty="0" smtClean="0"/>
          </a:p>
          <a:p>
            <a:pPr lvl="0">
              <a:buNone/>
            </a:pPr>
            <a:endParaRPr lang="zh-CN" altLang="en-US" sz="1800" dirty="0" smtClean="0"/>
          </a:p>
          <a:p>
            <a:pPr>
              <a:buNone/>
            </a:pP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endParaRPr lang="zh-CN" altLang="en-US" sz="18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14348" y="1714488"/>
          <a:ext cx="8072494" cy="4714908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47149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400" kern="0" dirty="0" err="1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locationURI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toolbar:org.eclipse.ui.main.toolbar?after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=additions"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&lt;toolbar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com.origin.teamcenter.toolbars.sampleToolbar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&lt;command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com.origin.teamcenter.commands.sampleCommand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icon=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"icons/sample.gif"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tooltip=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"Say hello world"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com.origin.teamcenter.toolbars.sampleCommand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&lt;/command&gt;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&lt;/toolbar&gt;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en-US" altLang="zh-CN" sz="1800" dirty="0" smtClean="0"/>
              <a:t>d)</a:t>
            </a:r>
            <a:r>
              <a:rPr lang="zh-CN" altLang="en-US" sz="1800" dirty="0" smtClean="0"/>
              <a:t>定义操作菜单和工具栏的使用范围，代码如下：</a:t>
            </a:r>
          </a:p>
          <a:p>
            <a:pPr lvl="0">
              <a:buNone/>
            </a:pPr>
            <a:endParaRPr lang="zh-CN" altLang="en-US" sz="18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00101" y="1857364"/>
          <a:ext cx="7215237" cy="2000264"/>
        </p:xfrm>
        <a:graphic>
          <a:graphicData uri="http://schemas.openxmlformats.org/drawingml/2006/table">
            <a:tbl>
              <a:tblPr/>
              <a:tblGrid>
                <a:gridCol w="7215237"/>
              </a:tblGrid>
              <a:tr h="2000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visibleWhen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889000" indent="-889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4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reference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		 </a:t>
                      </a:r>
                      <a:r>
                        <a:rPr lang="en-US" sz="14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definitionId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com.teamcenter.rac.pse.inMainPerspective</a:t>
                      </a:r>
                      <a:r>
                        <a:rPr lang="en-US" sz="14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0" baseline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</a:t>
                      </a:r>
                      <a:r>
                        <a:rPr lang="en-US" sz="14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4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reference&gt;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25400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&lt;/</a:t>
                      </a:r>
                      <a:r>
                        <a:rPr lang="en-US" sz="1400" kern="100" dirty="0" err="1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visibleWhen</a:t>
                      </a:r>
                      <a:r>
                        <a:rPr lang="en-US" sz="14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&gt;</a:t>
                      </a:r>
                      <a:endParaRPr lang="zh-CN" sz="14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468939"/>
          </a:xfrm>
        </p:spPr>
        <p:txBody>
          <a:bodyPr/>
          <a:lstStyle/>
          <a:p>
            <a:pPr lvl="0">
              <a:buNone/>
            </a:pPr>
            <a:r>
              <a:rPr lang="en-US" altLang="zh-CN" sz="1600" dirty="0" smtClean="0"/>
              <a:t>Reference</a:t>
            </a:r>
            <a:r>
              <a:rPr lang="zh-CN" altLang="en-US" sz="1600" dirty="0" smtClean="0"/>
              <a:t>节点定义添加到应用的范围。如添加到</a:t>
            </a:r>
            <a:r>
              <a:rPr lang="en-US" altLang="zh-CN" sz="1600" dirty="0" smtClean="0"/>
              <a:t>PSE </a:t>
            </a:r>
            <a:r>
              <a:rPr lang="en-US" altLang="zh-CN" sz="1600" dirty="0" err="1" smtClean="0"/>
              <a:t>com.teamcenter.rac.pse.inMainPerspective</a:t>
            </a:r>
            <a:r>
              <a:rPr lang="zh-CN" altLang="en-US" sz="1600" dirty="0" smtClean="0"/>
              <a:t>，</a:t>
            </a:r>
            <a:r>
              <a:rPr lang="en-US" altLang="zh-CN" sz="1600" dirty="0" err="1" smtClean="0"/>
              <a:t>MyTeamcenter</a:t>
            </a:r>
            <a:r>
              <a:rPr lang="zh-CN" altLang="en-US" sz="1600" dirty="0" smtClean="0"/>
              <a:t>为</a:t>
            </a:r>
            <a:r>
              <a:rPr lang="en-US" altLang="zh-CN" sz="1600" dirty="0" err="1" smtClean="0"/>
              <a:t>com.teamcenter.rac.ui.inMainPerspective</a:t>
            </a:r>
            <a:r>
              <a:rPr lang="zh-CN" altLang="en-US" sz="1600" dirty="0" smtClean="0"/>
              <a:t>。下面，就以添加菜单到</a:t>
            </a:r>
            <a:r>
              <a:rPr lang="en-US" altLang="zh-CN" sz="1600" dirty="0" err="1" smtClean="0"/>
              <a:t>MyTeamcenter</a:t>
            </a:r>
            <a:r>
              <a:rPr lang="zh-CN" altLang="en-US" sz="1600" dirty="0" smtClean="0"/>
              <a:t>为例，</a:t>
            </a:r>
            <a:r>
              <a:rPr lang="en-US" altLang="zh-CN" sz="1600" dirty="0" err="1" smtClean="0"/>
              <a:t>org.eclipse.ui.menus</a:t>
            </a:r>
            <a:r>
              <a:rPr lang="zh-CN" altLang="en-US" sz="1600" dirty="0" smtClean="0"/>
              <a:t>中扩展的代码应该进行如下定义：</a:t>
            </a:r>
            <a:endParaRPr lang="en-US" altLang="zh-CN" sz="1600" dirty="0" smtClean="0"/>
          </a:p>
          <a:p>
            <a:pPr lvl="0">
              <a:buNone/>
            </a:pPr>
            <a:endParaRPr lang="zh-CN" altLang="en-US" sz="1600" dirty="0" smtClean="0"/>
          </a:p>
          <a:p>
            <a:pPr lvl="0">
              <a:buNone/>
            </a:pPr>
            <a:endParaRPr lang="zh-CN" altLang="en-US" sz="18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00100" y="2000240"/>
          <a:ext cx="7500990" cy="4429156"/>
        </p:xfrm>
        <a:graphic>
          <a:graphicData uri="http://schemas.openxmlformats.org/drawingml/2006/table">
            <a:tbl>
              <a:tblPr/>
              <a:tblGrid>
                <a:gridCol w="7500990"/>
              </a:tblGrid>
              <a:tr h="44291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locationURI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menu:org.eclipse.ui.main.menu?after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=additions"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&lt;menu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label=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"Sample Menu"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mnemonic=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"M"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com.origin.teamcenter.menus.sampleMenu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&lt;command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com.origin.teamcenter.commands.sampleCommand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mnemonic=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com.origin.teamcenter.menus.sampleCommand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visibleWhen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1206500" indent="-12065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&lt;reference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						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definitionId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com.teamcenter.rac.ui.inMainPerspective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			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&lt;/reference&gt;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visibleWhen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&lt;/command&gt;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&lt;/menu&gt;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2540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Courier New"/>
                          <a:cs typeface="宋体"/>
                        </a:rPr>
                        <a:t>      </a:t>
                      </a:r>
                      <a:r>
                        <a:rPr lang="en-US" sz="12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&lt;/</a:t>
                      </a:r>
                      <a:r>
                        <a:rPr lang="en-US" sz="1200" kern="100" dirty="0" err="1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menuContribution</a:t>
                      </a:r>
                      <a:r>
                        <a:rPr lang="en-US" sz="1200" kern="100" dirty="0">
                          <a:solidFill>
                            <a:srgbClr val="000080"/>
                          </a:solidFill>
                          <a:latin typeface="Courier New"/>
                          <a:cs typeface="宋体"/>
                        </a:rPr>
                        <a:t>&gt;</a:t>
                      </a:r>
                      <a:endParaRPr lang="zh-CN" sz="1200" kern="100" dirty="0">
                        <a:latin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1800" dirty="0" smtClean="0"/>
              <a:t>在系统现有结构中添加右键菜单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1.</a:t>
            </a:r>
            <a:r>
              <a:rPr lang="zh-CN" altLang="en-US" sz="1800" dirty="0" smtClean="0">
                <a:latin typeface="Calibri"/>
                <a:cs typeface="Times New Roman"/>
              </a:rPr>
              <a:t>创建插件工程，步骤和上一个样例一样。</a:t>
            </a:r>
            <a:endParaRPr lang="en-US" altLang="zh-CN" sz="1800" dirty="0" smtClean="0">
              <a:latin typeface="Calibri"/>
              <a:cs typeface="Times New Roman"/>
            </a:endParaRPr>
          </a:p>
          <a:p>
            <a:pPr lvl="0"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	 2.</a:t>
            </a:r>
            <a:r>
              <a:rPr lang="zh-CN" altLang="en-US" sz="1800" dirty="0" smtClean="0">
                <a:latin typeface="Calibri"/>
                <a:cs typeface="Times New Roman"/>
              </a:rPr>
              <a:t>扩展</a:t>
            </a:r>
            <a:r>
              <a:rPr lang="en-US" altLang="zh-CN" sz="1800" dirty="0" err="1" smtClean="0">
                <a:latin typeface="Calibri"/>
                <a:cs typeface="Times New Roman"/>
              </a:rPr>
              <a:t>org.eclipse.ui.commands</a:t>
            </a:r>
            <a:r>
              <a:rPr lang="zh-CN" altLang="en-US" sz="1800" dirty="0" smtClean="0">
                <a:latin typeface="Calibri"/>
                <a:cs typeface="Times New Roman"/>
              </a:rPr>
              <a:t>，代码如下：</a:t>
            </a:r>
          </a:p>
          <a:p>
            <a:pPr lvl="0"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	    </a:t>
            </a:r>
          </a:p>
          <a:p>
            <a:pPr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	</a:t>
            </a:r>
            <a:endParaRPr lang="zh-CN" altLang="en-US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0">
              <a:buNone/>
            </a:pPr>
            <a:r>
              <a:rPr lang="en-US" altLang="zh-CN" sz="1800" dirty="0" smtClean="0"/>
              <a:t>	</a:t>
            </a:r>
            <a:r>
              <a:rPr lang="en-US" altLang="zh-CN" sz="1800" dirty="0" smtClean="0">
                <a:latin typeface="Calibri"/>
                <a:cs typeface="Times New Roman"/>
              </a:rPr>
              <a:t>3.</a:t>
            </a:r>
            <a:r>
              <a:rPr lang="zh-CN" altLang="en-US" sz="1800" dirty="0" smtClean="0">
                <a:latin typeface="Calibri"/>
                <a:cs typeface="Times New Roman"/>
              </a:rPr>
              <a:t>扩展</a:t>
            </a:r>
            <a:r>
              <a:rPr lang="en-US" altLang="en-US" sz="1800" dirty="0" err="1" smtClean="0">
                <a:latin typeface="Calibri"/>
                <a:cs typeface="Times New Roman"/>
              </a:rPr>
              <a:t>org.eclipse.ui.handlers</a:t>
            </a:r>
            <a:r>
              <a:rPr lang="zh-CN" altLang="en-US" sz="1800" dirty="0" smtClean="0">
                <a:latin typeface="Calibri"/>
                <a:cs typeface="Times New Roman"/>
              </a:rPr>
              <a:t>，代码如下：</a:t>
            </a:r>
          </a:p>
          <a:p>
            <a:pPr>
              <a:buNone/>
            </a:pPr>
            <a:r>
              <a:rPr lang="en-US" altLang="zh-CN" sz="1800" dirty="0" smtClean="0"/>
              <a:t>	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1538" y="2285992"/>
          <a:ext cx="6500858" cy="1500198"/>
        </p:xfrm>
        <a:graphic>
          <a:graphicData uri="http://schemas.openxmlformats.org/drawingml/2006/table">
            <a:tbl>
              <a:tblPr/>
              <a:tblGrid>
                <a:gridCol w="6500858"/>
              </a:tblGrid>
              <a:tr h="1500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&lt;extension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point=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org.eclipse.ui.commands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&lt;command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name=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"Sample Command"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com.origin.shortcutmenu.commands.sampleCommand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command&gt;</a:t>
                      </a:r>
                      <a:endParaRPr lang="en-US" sz="1200" kern="100" dirty="0" smtClean="0">
                        <a:solidFill>
                          <a:srgbClr val="00008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&lt;/extension&gt;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2976" y="4286256"/>
          <a:ext cx="6429420" cy="171451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17145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&lt;extension point="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org.eclipse.ui.handlers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"&gt;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handler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 err="1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="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com.origin.shortcutmenu.commands.sampleCommand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class="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com.origin.shortcutmenu.handlers.SampleHandler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"&gt;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handler&gt;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  <a:p>
                      <a:pPr marL="0" marR="254000" algn="l" defTabSz="914400" rtl="0" eaLnBrk="1" latinLnBrk="0" hangingPunct="1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&lt;/extension&gt;</a:t>
                      </a:r>
                      <a:endParaRPr lang="zh-CN" sz="1200" kern="0" dirty="0">
                        <a:solidFill>
                          <a:srgbClr val="000080"/>
                        </a:solidFill>
                        <a:latin typeface="Courier Ne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4.</a:t>
            </a:r>
            <a:r>
              <a:rPr lang="zh-CN" altLang="en-US" sz="1800" dirty="0" smtClean="0">
                <a:latin typeface="Calibri"/>
                <a:cs typeface="Times New Roman"/>
              </a:rPr>
              <a:t>编写</a:t>
            </a:r>
            <a:r>
              <a:rPr lang="en-US" altLang="en-US" sz="1800" dirty="0" err="1" smtClean="0">
                <a:latin typeface="Calibri"/>
                <a:cs typeface="Times New Roman"/>
              </a:rPr>
              <a:t>SampleHandler</a:t>
            </a:r>
            <a:r>
              <a:rPr lang="zh-CN" altLang="en-US" sz="1800" dirty="0" smtClean="0">
                <a:latin typeface="Calibri"/>
                <a:cs typeface="Times New Roman"/>
              </a:rPr>
              <a:t>类，代码如下所示</a:t>
            </a:r>
            <a:r>
              <a:rPr lang="en-US" altLang="zh-CN" sz="1800" dirty="0" smtClean="0">
                <a:latin typeface="Calibri"/>
                <a:cs typeface="Times New Roman"/>
              </a:rPr>
              <a:t>:</a:t>
            </a:r>
          </a:p>
          <a:p>
            <a:pPr lvl="0">
              <a:buNone/>
            </a:pPr>
            <a:endParaRPr lang="zh-CN" altLang="en-US" sz="1800" dirty="0" smtClean="0"/>
          </a:p>
          <a:p>
            <a:pPr lvl="0">
              <a:buNone/>
            </a:pPr>
            <a:endParaRPr lang="zh-CN" altLang="en-US" sz="1800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00100" y="1828800"/>
          <a:ext cx="7786742" cy="4529158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4529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public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class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SampleHandler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extends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AbstractHandler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{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</a:t>
                      </a: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/**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 * The constructor.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 */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public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SampleHandler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() {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}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</a:t>
                      </a: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/**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 * the command has been executed, so extract </a:t>
                      </a:r>
                      <a:r>
                        <a:rPr lang="en-US" sz="1000" kern="0" dirty="0" err="1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extract</a:t>
                      </a: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the needed information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 * from the application context.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3F5FB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 */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public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Object execute(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ExecutionEvent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event) 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throws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ExecutionException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{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574040" indent="-149860" algn="l"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</a:t>
                      </a:r>
                      <a:r>
                        <a:rPr lang="en-US" sz="1000" kern="0" dirty="0" err="1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IWorkbenchWindow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window = 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HandlerUtil.</a:t>
                      </a:r>
                      <a:r>
                        <a:rPr lang="en-US" sz="1000" i="1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getActiveWorkbenchWindowChecked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(event);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MessageDialog.</a:t>
                      </a:r>
                      <a:r>
                        <a:rPr lang="en-US" sz="1000" i="1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openInformation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window.getShell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(),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0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000" kern="0" dirty="0" err="1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Shortcutmenu</a:t>
                      </a:r>
                      <a:r>
                        <a:rPr lang="en-US" sz="10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,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		</a:t>
                      </a:r>
                      <a:r>
                        <a:rPr lang="en-US" sz="1000" kern="0" dirty="0">
                          <a:solidFill>
                            <a:srgbClr val="2A00FF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"Hello, Eclipse world"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);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	    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return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000" b="1" kern="0" dirty="0">
                          <a:solidFill>
                            <a:srgbClr val="7F0055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null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;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445135"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	}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}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RCP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      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RCP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是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Rich Client Platform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的缩写。其实就是利用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核心平台和一些有用的插件。进行应用系统的构建。只要新的代码符合插件的代码结构，将代码放入工作空间后，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平台会自动加载新代码，构成新的</a:t>
            </a:r>
            <a:r>
              <a:rPr lang="en-US" altLang="zh-CN" sz="2400" dirty="0" smtClean="0">
                <a:latin typeface="Adobe 仿宋 Std R" pitchFamily="18" charset="-122"/>
                <a:ea typeface="Adobe 仿宋 Std R" pitchFamily="18" charset="-122"/>
              </a:rPr>
              <a:t>Eclipse</a:t>
            </a:r>
            <a:r>
              <a:rPr lang="zh-CN" altLang="en-US" sz="2400" dirty="0" smtClean="0">
                <a:latin typeface="Adobe 仿宋 Std R" pitchFamily="18" charset="-122"/>
                <a:ea typeface="Adobe 仿宋 Std R" pitchFamily="18" charset="-122"/>
              </a:rPr>
              <a:t>平台。</a:t>
            </a:r>
            <a:endParaRPr lang="zh-CN" altLang="en-US" sz="2400" dirty="0">
              <a:latin typeface="Adobe 仿宋 Std R" pitchFamily="18" charset="-122"/>
              <a:ea typeface="Adobe 仿宋 Std R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5.</a:t>
            </a:r>
            <a:r>
              <a:rPr lang="zh-CN" altLang="en-US" sz="1800" dirty="0" smtClean="0">
                <a:latin typeface="Calibri"/>
                <a:cs typeface="Times New Roman"/>
              </a:rPr>
              <a:t>通过扩展</a:t>
            </a:r>
            <a:r>
              <a:rPr lang="en-US" altLang="zh-CN" sz="1800" dirty="0" err="1" smtClean="0">
                <a:latin typeface="Calibri"/>
                <a:cs typeface="Times New Roman"/>
              </a:rPr>
              <a:t>org.eclipse.ui.menus</a:t>
            </a:r>
            <a:r>
              <a:rPr lang="zh-CN" altLang="en-US" sz="1800" dirty="0" smtClean="0">
                <a:latin typeface="Calibri"/>
                <a:cs typeface="Times New Roman"/>
              </a:rPr>
              <a:t>，添加到右键菜单</a:t>
            </a:r>
            <a:r>
              <a:rPr lang="en-US" altLang="zh-CN" sz="1800" dirty="0" smtClean="0">
                <a:latin typeface="Calibri"/>
                <a:cs typeface="Times New Roman"/>
              </a:rPr>
              <a:t>.</a:t>
            </a:r>
            <a:r>
              <a:rPr lang="zh-CN" altLang="en-US" sz="1800" dirty="0" smtClean="0">
                <a:latin typeface="Calibri"/>
                <a:cs typeface="Times New Roman"/>
              </a:rPr>
              <a:t>扩展代码如下</a:t>
            </a:r>
            <a:r>
              <a:rPr lang="en-US" altLang="zh-CN" sz="1800" dirty="0" smtClean="0">
                <a:latin typeface="Calibri"/>
                <a:cs typeface="Times New Roman"/>
              </a:rPr>
              <a:t>:</a:t>
            </a:r>
          </a:p>
          <a:p>
            <a:pPr lvl="0">
              <a:buNone/>
            </a:pPr>
            <a:endParaRPr lang="zh-CN" altLang="en-US" sz="1800" dirty="0" smtClean="0"/>
          </a:p>
          <a:p>
            <a:pPr lvl="0">
              <a:buNone/>
            </a:pPr>
            <a:endParaRPr lang="zh-CN" altLang="en-US" sz="1800" dirty="0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57224" y="1717040"/>
          <a:ext cx="6786610" cy="3355034"/>
        </p:xfrm>
        <a:graphic>
          <a:graphicData uri="http://schemas.openxmlformats.org/drawingml/2006/table">
            <a:tbl>
              <a:tblPr/>
              <a:tblGrid>
                <a:gridCol w="6786610"/>
              </a:tblGrid>
              <a:tr h="3355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&lt;extension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point=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org.eclipse.ui.menus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locationURI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popup:org.eclipse.ui.popup.any?after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=additions"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&lt;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commandId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com.origin.shortcutmenu.commands.sampleCommand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mnemonic=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"S"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icon=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"icons/sample.gif"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id=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com.origin.shortcutmenu.menus.sampleCommand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visibleWhen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&lt;reference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1079500" indent="-10795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definitionId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 err="1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com.teamcenter.rac.ui.inMainPerspective</a:t>
                      </a:r>
                      <a:r>
                        <a:rPr lang="en-US" sz="1200" kern="0" dirty="0">
                          <a:solidFill>
                            <a:srgbClr val="008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"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&lt;/reference&gt;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visibleWhen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&lt;/command&gt;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</a:t>
                      </a:r>
                      <a:r>
                        <a:rPr lang="en-US" sz="1200" kern="0" dirty="0" err="1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menuContribution</a:t>
                      </a: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80"/>
                          </a:solidFill>
                          <a:latin typeface="Courier New"/>
                          <a:ea typeface="宋体"/>
                          <a:cs typeface="Times New Roman"/>
                        </a:rPr>
                        <a:t>&lt;/extension&gt;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菜单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工具栏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右键菜单的客户化</a:t>
            </a:r>
            <a:endParaRPr lang="en-US" altLang="zh-CN" sz="1800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83187"/>
          </a:xfrm>
        </p:spPr>
        <p:txBody>
          <a:bodyPr/>
          <a:lstStyle/>
          <a:p>
            <a:pPr lvl="0">
              <a:buNone/>
            </a:pPr>
            <a:r>
              <a:rPr lang="en-US" altLang="zh-CN" sz="1800" dirty="0" smtClean="0">
                <a:latin typeface="Calibri"/>
                <a:cs typeface="Times New Roman"/>
              </a:rPr>
              <a:t>6.</a:t>
            </a:r>
            <a:r>
              <a:rPr lang="zh-CN" altLang="en-US" sz="1800" dirty="0" smtClean="0"/>
              <a:t>通过</a:t>
            </a:r>
            <a:r>
              <a:rPr lang="en-US" sz="1800" b="1" dirty="0" smtClean="0"/>
              <a:t>Eclipse</a:t>
            </a:r>
            <a:r>
              <a:rPr lang="zh-CN" altLang="en-US" sz="1800" dirty="0" smtClean="0"/>
              <a:t>启动</a:t>
            </a:r>
            <a:r>
              <a:rPr lang="en-US" sz="1800" dirty="0" smtClean="0"/>
              <a:t>TC</a:t>
            </a:r>
            <a:r>
              <a:rPr lang="zh-CN" altLang="en-US" sz="1800" dirty="0" smtClean="0"/>
              <a:t>客户端，可以显示我们添加的右键菜单，如下所示：</a:t>
            </a:r>
          </a:p>
          <a:p>
            <a:pPr>
              <a:buNone/>
            </a:pPr>
            <a:endParaRPr lang="en-US" altLang="zh-CN" sz="1800" dirty="0" smtClean="0">
              <a:latin typeface="Calibri"/>
              <a:cs typeface="Times New Roman"/>
            </a:endParaRPr>
          </a:p>
          <a:p>
            <a:pPr lvl="0">
              <a:buNone/>
            </a:pPr>
            <a:endParaRPr lang="zh-CN" altLang="en-US" sz="1800" dirty="0" smtClean="0"/>
          </a:p>
          <a:p>
            <a:pPr lvl="0">
              <a:buNone/>
            </a:pPr>
            <a:endParaRPr lang="zh-CN" altLang="en-US" sz="18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14379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RCP</a:t>
            </a:r>
            <a:r>
              <a:rPr lang="zh-CN" altLang="en-US" dirty="0" smtClean="0"/>
              <a:t>体系结构</a:t>
            </a:r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Eclipse</a:t>
            </a:r>
            <a:r>
              <a:rPr lang="zh-CN" altLang="en-US" dirty="0" smtClean="0"/>
              <a:t>平台在文件系统中的目录结构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866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RCP</a:t>
            </a:r>
            <a:r>
              <a:rPr lang="zh-CN" altLang="en-US" dirty="0" smtClean="0"/>
              <a:t>开发原理</a:t>
            </a:r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Eclipse</a:t>
            </a:r>
            <a:r>
              <a:rPr lang="zh-CN" altLang="en-US" dirty="0" smtClean="0"/>
              <a:t>平台应用运行的界面</a:t>
            </a:r>
            <a:r>
              <a:rPr lang="en-US" altLang="zh-CN" dirty="0" smtClean="0"/>
              <a:t>(Eclipse</a:t>
            </a:r>
            <a:r>
              <a:rPr lang="zh-CN" altLang="en-US" dirty="0" smtClean="0"/>
              <a:t>为例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欧俊2008标准演示模板">
  <a:themeElements>
    <a:clrScheme name="欧俊2008标准演示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欧俊2008标准演示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900" b="1" i="0" u="none" strike="noStrike" cap="none" normalizeH="0" baseline="0" smtClean="0">
            <a:ln>
              <a:noFill/>
            </a:ln>
            <a:solidFill>
              <a:srgbClr val="FFC000"/>
            </a:solidFill>
            <a:effectLst/>
            <a:latin typeface="Arial" charset="0"/>
            <a:ea typeface="宋体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900" b="1" i="0" u="none" strike="noStrike" cap="none" normalizeH="0" baseline="0" smtClean="0">
            <a:ln>
              <a:noFill/>
            </a:ln>
            <a:solidFill>
              <a:srgbClr val="FFC000"/>
            </a:solidFill>
            <a:effectLst/>
            <a:latin typeface="Arial" charset="0"/>
            <a:ea typeface="宋体" pitchFamily="2" charset="-122"/>
            <a:cs typeface="Arial" charset="0"/>
          </a:defRPr>
        </a:defPPr>
      </a:lstStyle>
    </a:lnDef>
  </a:objectDefaults>
  <a:extraClrSchemeLst>
    <a:extraClrScheme>
      <a:clrScheme name="欧俊2008标准演示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俊2008标准演示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俊2008标准演示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俊2008标准演示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俊2008标准演示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俊2008标准演示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俊2008标准演示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2030</Words>
  <Application>Microsoft Office PowerPoint</Application>
  <PresentationFormat>全屏显示(4:3)</PresentationFormat>
  <Paragraphs>453</Paragraphs>
  <Slides>61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61</vt:i4>
      </vt:variant>
    </vt:vector>
  </HeadingPairs>
  <TitlesOfParts>
    <vt:vector size="63" baseType="lpstr">
      <vt:lpstr>Office 主题</vt:lpstr>
      <vt:lpstr>欧俊2008标准演示模板</vt:lpstr>
      <vt:lpstr>幻灯片 1</vt:lpstr>
      <vt:lpstr>目录</vt:lpstr>
      <vt:lpstr>Teamcenter体系结构</vt:lpstr>
      <vt:lpstr>Teamcenter体系结构</vt:lpstr>
      <vt:lpstr>Teamcenter体系结构</vt:lpstr>
      <vt:lpstr>RCP开发原理</vt:lpstr>
      <vt:lpstr>RCP开发原理</vt:lpstr>
      <vt:lpstr>RCP开发原理</vt:lpstr>
      <vt:lpstr>RCP开发原理</vt:lpstr>
      <vt:lpstr>RCP开发原理</vt:lpstr>
      <vt:lpstr>RCP开发原理</vt:lpstr>
      <vt:lpstr>RCP开发原理</vt:lpstr>
      <vt:lpstr>RCP开发原理</vt:lpstr>
      <vt:lpstr>AWT/Swing和SWT/Jface介绍</vt:lpstr>
      <vt:lpstr>AWT/Swing和SWT/Jface介绍</vt:lpstr>
      <vt:lpstr>AWT/Swing和SWT/Jface介绍</vt:lpstr>
      <vt:lpstr>AWT/Swing和SWT/Jface介绍</vt:lpstr>
      <vt:lpstr>AWT/Swing和SWT/Jface介绍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Teamcenter现有类结构讲解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开发环境安装与部署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  <vt:lpstr>菜单-工具栏-右键菜单的客户化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liyf</cp:lastModifiedBy>
  <cp:revision>58</cp:revision>
  <dcterms:modified xsi:type="dcterms:W3CDTF">2011-03-09T05:15:26Z</dcterms:modified>
</cp:coreProperties>
</file>