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0A0B4-E253-4806-BE69-3B32EBA28F63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EAA6C-22A8-4D43-991A-068F40150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2276475"/>
          </a:xfrm>
          <a:prstGeom prst="rect">
            <a:avLst/>
          </a:prstGeom>
          <a:solidFill>
            <a:srgbClr val="48648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964613" y="0"/>
            <a:ext cx="179387" cy="2276475"/>
          </a:xfrm>
          <a:prstGeom prst="rect">
            <a:avLst/>
          </a:prstGeom>
          <a:solidFill>
            <a:srgbClr val="7896B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6" name="Picture 9" descr="logoforppt2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0350"/>
            <a:ext cx="30972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8038" y="2781300"/>
            <a:ext cx="5616575" cy="8191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8038" y="3886200"/>
            <a:ext cx="5616575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787900" y="6524625"/>
            <a:ext cx="3702050" cy="73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</a:t>
            </a:r>
            <a:r>
              <a:rPr lang="en-US" altLang="zh-CN">
                <a:solidFill>
                  <a:srgbClr val="7896B6"/>
                </a:solidFill>
              </a:rPr>
              <a:t>. </a:t>
            </a:r>
            <a:r>
              <a:rPr lang="en-US" altLang="zh-CN" b="1">
                <a:solidFill>
                  <a:srgbClr val="7896B6"/>
                </a:solidFill>
              </a:rPr>
              <a:t> 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DA12A-DADE-4CF2-856A-E2C04835454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CEE138E8-A79D-4A8F-AECB-70E373D78DF9}" type="datetime1">
              <a:rPr lang="zh-CN" altLang="en-US"/>
              <a:pPr>
                <a:defRPr/>
              </a:pPr>
              <a:t>2011/3/9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1F9A5-5918-4B88-8ED3-E923A3F1853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1072-3E8F-474C-ACA3-56D7826155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038600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125538"/>
            <a:ext cx="4038600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3B67-E331-4778-A8A5-885061149AC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72EC4-F1B5-4811-8A0D-A307400253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FFA7C-7891-45BC-BBFE-441BCFF943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8DF86-2FC5-47E2-84A4-6A6E75506D6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8E63A-541F-41C7-95FE-00A3ECAD9C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4B6C6-6CB0-4D28-8768-AED092974FB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736C1-0447-43D2-82B2-933DA8E443C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603408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60340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8720A-3812-4DD1-80E5-4EFE46E26B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48648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29600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8964613" y="0"/>
            <a:ext cx="179387" cy="908050"/>
          </a:xfrm>
          <a:prstGeom prst="rect">
            <a:avLst/>
          </a:prstGeom>
          <a:solidFill>
            <a:srgbClr val="7896B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35600" y="6524625"/>
            <a:ext cx="3054350" cy="152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rgbClr val="A6A6A6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altLang="zh-CN"/>
              <a:t>© Origin Enterprise Solutions Ltd.  </a:t>
            </a:r>
            <a:r>
              <a:rPr lang="en-US" altLang="zh-CN">
                <a:solidFill>
                  <a:srgbClr val="7896B6"/>
                </a:solidFill>
              </a:rPr>
              <a:t>|</a:t>
            </a:r>
            <a:r>
              <a:rPr lang="en-US" altLang="zh-CN"/>
              <a:t>  </a:t>
            </a:r>
            <a:r>
              <a:rPr lang="en-US" altLang="zh-CN">
                <a:solidFill>
                  <a:schemeClr val="tx1"/>
                </a:solidFill>
              </a:rPr>
              <a:t> www.origin.com.cn</a:t>
            </a:r>
            <a:r>
              <a:rPr lang="en-US" altLang="zh-CN"/>
              <a:t>  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8238" y="6457950"/>
            <a:ext cx="249237" cy="2635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C95DAEBC-47BE-4432-9B82-F70B133D6F2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3080" name="Picture 8" descr="Logo-whiteg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9388" y="6445250"/>
            <a:ext cx="13684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67" y="3143250"/>
            <a:ext cx="7072362" cy="1752600"/>
          </a:xfrm>
        </p:spPr>
        <p:txBody>
          <a:bodyPr/>
          <a:lstStyle/>
          <a:p>
            <a:pPr algn="ctr"/>
            <a:r>
              <a:rPr lang="en-US" altLang="zh-CN" sz="4000" dirty="0" err="1" smtClean="0">
                <a:solidFill>
                  <a:schemeClr val="accent2">
                    <a:lumMod val="50000"/>
                  </a:schemeClr>
                </a:solidFill>
              </a:rPr>
              <a:t>Teamcenter</a:t>
            </a:r>
            <a:r>
              <a:rPr lang="zh-CN" altLang="en-US" sz="4000" dirty="0" smtClean="0">
                <a:solidFill>
                  <a:schemeClr val="accent2">
                    <a:lumMod val="50000"/>
                  </a:schemeClr>
                </a:solidFill>
              </a:rPr>
              <a:t>客户化开发（二）</a:t>
            </a:r>
            <a:endParaRPr lang="en-US" altLang="zh-CN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altLang="zh-CN" sz="4800" dirty="0" smtClean="0"/>
          </a:p>
          <a:p>
            <a:pPr algn="ctr"/>
            <a:endParaRPr lang="en-US" altLang="zh-CN" sz="4800" dirty="0" smtClean="0"/>
          </a:p>
          <a:p>
            <a:pPr algn="ctr"/>
            <a:endParaRPr lang="zh-CN" altLang="en-US" sz="4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 lvl="0">
              <a:buNone/>
            </a:pPr>
            <a:r>
              <a:rPr lang="en-US" altLang="zh-CN" sz="1800" dirty="0" smtClean="0"/>
              <a:t>8.</a:t>
            </a:r>
            <a:r>
              <a:rPr lang="zh-CN" altLang="en-US" sz="1800" dirty="0" smtClean="0"/>
              <a:t>分别进行菜单栏，工具栏，还有右键菜单的添加。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    a) </a:t>
            </a:r>
            <a:r>
              <a:rPr lang="zh-CN" altLang="en-US" sz="1800" dirty="0" smtClean="0"/>
              <a:t>扩展</a:t>
            </a:r>
            <a:r>
              <a:rPr lang="en-US" altLang="en-US" sz="1800" dirty="0" err="1" smtClean="0"/>
              <a:t>org.eclipse.ui.commands</a:t>
            </a:r>
            <a:r>
              <a:rPr lang="zh-CN" altLang="en-US" sz="1800" dirty="0" smtClean="0"/>
              <a:t>，代码如下：</a:t>
            </a: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      </a:t>
            </a:r>
          </a:p>
          <a:p>
            <a:pPr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r>
              <a:rPr lang="en-US" altLang="zh-CN" sz="1800" dirty="0" smtClean="0"/>
              <a:t>	</a:t>
            </a:r>
          </a:p>
          <a:p>
            <a:pPr>
              <a:buNone/>
            </a:pPr>
            <a:endParaRPr lang="en-US" altLang="zh-CN" sz="2400" dirty="0" smtClean="0"/>
          </a:p>
          <a:p>
            <a:pPr lvl="0">
              <a:buNone/>
            </a:pPr>
            <a:r>
              <a:rPr lang="en-US" altLang="zh-CN" sz="1800" dirty="0" smtClean="0"/>
              <a:t>	b)</a:t>
            </a:r>
            <a:r>
              <a:rPr lang="zh-CN" altLang="en-US" sz="1800" dirty="0" smtClean="0"/>
              <a:t>扩展</a:t>
            </a:r>
            <a:r>
              <a:rPr lang="en-US" altLang="zh-CN" sz="1800" dirty="0" err="1" smtClean="0"/>
              <a:t>org.eclipse.ui.handlers</a:t>
            </a:r>
            <a:r>
              <a:rPr lang="en-US" altLang="zh-CN" sz="1800" dirty="0" smtClean="0"/>
              <a:t>,</a:t>
            </a:r>
            <a:r>
              <a:rPr lang="zh-CN" altLang="en-US" sz="1800" dirty="0" smtClean="0"/>
              <a:t>代码如下：</a:t>
            </a:r>
            <a:endParaRPr lang="en-US" altLang="zh-CN" sz="1800" dirty="0" smtClean="0"/>
          </a:p>
          <a:p>
            <a:pPr lvl="0">
              <a:buNone/>
            </a:pPr>
            <a:r>
              <a:rPr lang="en-US" altLang="zh-CN" sz="1800" dirty="0" smtClean="0"/>
              <a:t>		</a:t>
            </a: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071538" y="2143116"/>
          <a:ext cx="6786610" cy="1357322"/>
        </p:xfrm>
        <a:graphic>
          <a:graphicData uri="http://schemas.openxmlformats.org/drawingml/2006/table">
            <a:tbl>
              <a:tblPr/>
              <a:tblGrid>
                <a:gridCol w="6786610"/>
              </a:tblGrid>
              <a:tr h="135732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&lt;extension</a:t>
                      </a: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4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point=</a:t>
                      </a:r>
                      <a:r>
                        <a:rPr lang="en-US" sz="14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4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org.eclipse.ui.commands</a:t>
                      </a:r>
                      <a:r>
                        <a:rPr lang="en-US" sz="14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4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</a:t>
                      </a:r>
                      <a:r>
                        <a:rPr lang="en-US" sz="14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&lt;command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4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name=</a:t>
                      </a:r>
                      <a:r>
                        <a:rPr lang="en-US" sz="14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4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Courier New"/>
                        </a:rPr>
                        <a:t>新建文件夹</a:t>
                      </a:r>
                      <a:r>
                        <a:rPr lang="en-US" sz="14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4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id=</a:t>
                      </a:r>
                      <a:r>
                        <a:rPr lang="en-US" sz="14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4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com.origin.custom.handler.newFolderHandler</a:t>
                      </a:r>
                      <a:r>
                        <a:rPr lang="en-US" sz="14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4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</a:t>
                      </a:r>
                      <a:r>
                        <a:rPr lang="en-US" sz="14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&lt;/command&gt;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&lt;/extension&gt;</a:t>
                      </a:r>
                      <a:endParaRPr lang="zh-CN" sz="14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071538" y="4071942"/>
          <a:ext cx="6858048" cy="2071701"/>
        </p:xfrm>
        <a:graphic>
          <a:graphicData uri="http://schemas.openxmlformats.org/drawingml/2006/table">
            <a:tbl>
              <a:tblPr/>
              <a:tblGrid>
                <a:gridCol w="6858048"/>
              </a:tblGrid>
              <a:tr h="207170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&lt;extension point="</a:t>
                      </a:r>
                      <a:r>
                        <a:rPr lang="en-US" sz="14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org.eclipse.ui.handlers</a:t>
                      </a: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"&gt;</a:t>
                      </a:r>
                      <a:endParaRPr lang="zh-CN" sz="1400" kern="0" dirty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&lt;handler</a:t>
                      </a:r>
                      <a:endParaRPr lang="zh-CN" sz="1400" kern="0" dirty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4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commandId</a:t>
                      </a: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="</a:t>
                      </a:r>
                      <a:r>
                        <a:rPr lang="en-US" sz="14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com.origin.custom.handler.newFolderHandler</a:t>
                      </a: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endParaRPr lang="zh-CN" sz="1400" kern="0" dirty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class="</a:t>
                      </a:r>
                      <a:r>
                        <a:rPr lang="en-US" sz="14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com.origin.custom.handler.NewFolderHandler</a:t>
                      </a: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"&gt;</a:t>
                      </a:r>
                      <a:endParaRPr lang="zh-CN" sz="1400" kern="0" dirty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&lt;/handler&gt;</a:t>
                      </a:r>
                      <a:endParaRPr lang="zh-CN" sz="1400" kern="0" dirty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marL="0" marR="254000" algn="l" defTabSz="914400" rtl="0" eaLnBrk="1" latinLnBrk="0" hangingPunct="1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4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</a:t>
                      </a:r>
                      <a:r>
                        <a:rPr lang="en-US" sz="14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extension&gt;</a:t>
                      </a:r>
                      <a:endParaRPr lang="zh-CN" sz="1400" kern="0" dirty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 lvl="0">
              <a:buNone/>
            </a:pPr>
            <a:r>
              <a:rPr lang="en-US" altLang="zh-CN" sz="1800" dirty="0" smtClean="0"/>
              <a:t>c) </a:t>
            </a:r>
            <a:r>
              <a:rPr lang="zh-CN" altLang="en-US" sz="1800" dirty="0" smtClean="0"/>
              <a:t>通过扩展</a:t>
            </a:r>
            <a:r>
              <a:rPr lang="en-US" altLang="zh-CN" sz="1800" dirty="0" err="1" smtClean="0"/>
              <a:t>org.eclipse.ui.menus</a:t>
            </a:r>
            <a:r>
              <a:rPr lang="zh-CN" altLang="en-US" sz="1800" dirty="0" smtClean="0"/>
              <a:t>分别添加该操作到菜单栏，工具栏，以及右键菜单。</a:t>
            </a:r>
            <a:endParaRPr lang="en-US" altLang="zh-CN" sz="1800" dirty="0" smtClean="0"/>
          </a:p>
          <a:p>
            <a:pPr lvl="0" algn="ctr">
              <a:buNone/>
            </a:pPr>
            <a:r>
              <a:rPr lang="zh-CN" altLang="en-US" sz="1800" dirty="0" smtClean="0"/>
              <a:t>添加到菜单代码</a:t>
            </a:r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      </a:t>
            </a:r>
          </a:p>
          <a:p>
            <a:pPr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r>
              <a:rPr lang="en-US" altLang="zh-CN" sz="1800" dirty="0" smtClean="0"/>
              <a:t>	</a:t>
            </a:r>
          </a:p>
          <a:p>
            <a:pPr>
              <a:buNone/>
            </a:pPr>
            <a:endParaRPr lang="en-US" altLang="zh-CN" sz="2400" dirty="0" smtClean="0"/>
          </a:p>
          <a:p>
            <a:pPr lvl="0"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142976" y="2292350"/>
          <a:ext cx="7072362" cy="2994038"/>
        </p:xfrm>
        <a:graphic>
          <a:graphicData uri="http://schemas.openxmlformats.org/drawingml/2006/table">
            <a:tbl>
              <a:tblPr/>
              <a:tblGrid>
                <a:gridCol w="7072362"/>
              </a:tblGrid>
              <a:tr h="2994038">
                <a:tc>
                  <a:txBody>
                    <a:bodyPr/>
                    <a:lstStyle/>
                    <a:p>
                      <a:pPr marL="825500" indent="-825500"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menuContribution</a:t>
                      </a: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locationURI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menu:org.eclipse.ui.main.menu?after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=additions"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&lt;menu</a:t>
                      </a: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label=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Courier New"/>
                        </a:rPr>
                        <a:t>客户化菜单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(M)"</a:t>
                      </a: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mnemonic=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"M"</a:t>
                      </a: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id=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customMenus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&lt;command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commandId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com.origin.custom.handler.newFolderHandler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mnemonic=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"S"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icon=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"icons/newfolder_16.png"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id=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customMenus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visibleWhen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&lt;reference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   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definitionId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com.teamcenter.rac.ui.inMainPerspective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&lt;/reference&gt;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visibleWhen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&lt;/command&gt;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&lt;/menu&gt;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R="2540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100" kern="100" dirty="0">
                          <a:solidFill>
                            <a:srgbClr val="000080"/>
                          </a:solidFill>
                          <a:latin typeface="Courier New"/>
                          <a:cs typeface="宋体"/>
                        </a:rPr>
                        <a:t>&lt;/</a:t>
                      </a:r>
                      <a:r>
                        <a:rPr lang="en-US" sz="1100" kern="100" dirty="0" err="1">
                          <a:solidFill>
                            <a:srgbClr val="000080"/>
                          </a:solidFill>
                          <a:latin typeface="Courier New"/>
                          <a:cs typeface="宋体"/>
                        </a:rPr>
                        <a:t>menuContribution</a:t>
                      </a:r>
                      <a:r>
                        <a:rPr lang="en-US" sz="1100" kern="100" dirty="0">
                          <a:solidFill>
                            <a:srgbClr val="000080"/>
                          </a:solidFill>
                          <a:latin typeface="Courier New"/>
                          <a:cs typeface="宋体"/>
                        </a:rPr>
                        <a:t>&gt;</a:t>
                      </a:r>
                      <a:endParaRPr lang="zh-CN" sz="1100" kern="100" dirty="0">
                        <a:latin typeface="宋体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 lvl="0" algn="ctr">
              <a:buNone/>
            </a:pPr>
            <a:r>
              <a:rPr lang="zh-CN" altLang="en-US" sz="1800" dirty="0" smtClean="0"/>
              <a:t>	添加到工具栏代码</a:t>
            </a:r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      </a:t>
            </a:r>
          </a:p>
          <a:p>
            <a:pPr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r>
              <a:rPr lang="en-US" altLang="zh-CN" sz="1800" dirty="0" smtClean="0"/>
              <a:t>	</a:t>
            </a:r>
          </a:p>
          <a:p>
            <a:pPr>
              <a:buNone/>
            </a:pPr>
            <a:endParaRPr lang="en-US" altLang="zh-CN" sz="2400" dirty="0" smtClean="0"/>
          </a:p>
          <a:p>
            <a:pPr lvl="0"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000100" y="1857364"/>
          <a:ext cx="7072362" cy="3000396"/>
        </p:xfrm>
        <a:graphic>
          <a:graphicData uri="http://schemas.openxmlformats.org/drawingml/2006/table">
            <a:tbl>
              <a:tblPr/>
              <a:tblGrid>
                <a:gridCol w="7072362"/>
              </a:tblGrid>
              <a:tr h="3000396">
                <a:tc>
                  <a:txBody>
                    <a:bodyPr/>
                    <a:lstStyle/>
                    <a:p>
                      <a:pPr marL="514350" indent="-514350"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</a:t>
                      </a:r>
                      <a:r>
                        <a:rPr lang="en-US" sz="12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menuContribution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locationURI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</a:t>
                      </a:r>
                      <a:r>
                        <a:rPr lang="en-US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toolbar:org.eclipse.ui.main.toolbar?after</a:t>
                      </a:r>
                      <a:r>
                        <a:rPr lang="en-US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=additions"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&lt;toolbar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id=</a:t>
                      </a:r>
                      <a:r>
                        <a:rPr lang="en-US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customToolbar</a:t>
                      </a:r>
                      <a:r>
                        <a:rPr lang="en-US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&lt;command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</a:t>
                      </a:r>
                      <a:r>
                        <a:rPr lang="en-US" sz="12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commandId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</a:t>
                      </a:r>
                      <a:r>
                        <a:rPr lang="en-US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com.origin.custom.handler.newFolderHandler</a:t>
                      </a:r>
                      <a:r>
                        <a:rPr lang="en-US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icon=</a:t>
                      </a:r>
                      <a:r>
                        <a:rPr lang="en-US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"icons/newfolder_16.png"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tooltip=</a:t>
                      </a:r>
                      <a:r>
                        <a:rPr lang="en-US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Courier New"/>
                        </a:rPr>
                        <a:t>新建文件夹</a:t>
                      </a:r>
                      <a:r>
                        <a:rPr lang="en-US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id=</a:t>
                      </a:r>
                      <a:r>
                        <a:rPr lang="en-US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customToolbar</a:t>
                      </a:r>
                      <a:r>
                        <a:rPr lang="en-US" sz="12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&lt;/command&gt;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&lt;/toolbar&gt;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</a:t>
                      </a:r>
                      <a:r>
                        <a:rPr lang="en-US" sz="12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menuContribution</a:t>
                      </a:r>
                      <a:r>
                        <a:rPr lang="en-US" sz="12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 algn="ctr">
              <a:buNone/>
            </a:pPr>
            <a:r>
              <a:rPr lang="zh-CN" altLang="en-US" sz="1800" dirty="0" smtClean="0"/>
              <a:t>	添加到右键菜单</a:t>
            </a:r>
          </a:p>
          <a:p>
            <a:pPr algn="ctr">
              <a:buNone/>
            </a:pP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      </a:t>
            </a:r>
          </a:p>
          <a:p>
            <a:pPr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r>
              <a:rPr lang="en-US" altLang="zh-CN" sz="1800" dirty="0" smtClean="0"/>
              <a:t>	</a:t>
            </a:r>
          </a:p>
          <a:p>
            <a:pPr>
              <a:buNone/>
            </a:pPr>
            <a:endParaRPr lang="en-US" altLang="zh-CN" sz="2400" dirty="0" smtClean="0"/>
          </a:p>
          <a:p>
            <a:pPr lvl="0"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428728" y="1928802"/>
          <a:ext cx="6715171" cy="3357586"/>
        </p:xfrm>
        <a:graphic>
          <a:graphicData uri="http://schemas.openxmlformats.org/drawingml/2006/table">
            <a:tbl>
              <a:tblPr/>
              <a:tblGrid>
                <a:gridCol w="6715171"/>
              </a:tblGrid>
              <a:tr h="33575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menuContribution</a:t>
                      </a: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locationURI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popup:org.eclipse.ui.popup.any?after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=additions"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&lt;command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commandId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com.origin.custom.handler.newFolderHandler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mnemonic=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"S"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icon=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"icons/newfolder_16.png"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id=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customPopup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visibleWhen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&lt;reference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</a:t>
                      </a:r>
                      <a:r>
                        <a:rPr lang="en-US" sz="11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en-US" sz="1100" kern="0" dirty="0" err="1" smtClean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definitionId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com.teamcenter.rac.ui.inMainPerspective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&lt;/reference&gt;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visibleWhen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&lt;/command</a:t>
                      </a:r>
                      <a:r>
                        <a:rPr lang="en-US" sz="1100" kern="0" dirty="0" smtClean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en-US" sz="1100" kern="100" dirty="0" smtClean="0">
                        <a:solidFill>
                          <a:srgbClr val="00008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solidFill>
                            <a:srgbClr val="000000"/>
                          </a:solidFill>
                          <a:latin typeface="Courier New"/>
                          <a:cs typeface="宋体"/>
                        </a:rPr>
                        <a:t> </a:t>
                      </a:r>
                      <a:r>
                        <a:rPr lang="en-US" sz="1100" kern="100" dirty="0">
                          <a:solidFill>
                            <a:srgbClr val="000080"/>
                          </a:solidFill>
                          <a:latin typeface="Courier New"/>
                          <a:cs typeface="宋体"/>
                        </a:rPr>
                        <a:t>&lt;/</a:t>
                      </a:r>
                      <a:r>
                        <a:rPr lang="en-US" sz="1100" kern="100" dirty="0" err="1">
                          <a:solidFill>
                            <a:srgbClr val="000080"/>
                          </a:solidFill>
                          <a:latin typeface="Courier New"/>
                          <a:cs typeface="宋体"/>
                        </a:rPr>
                        <a:t>menuContribution</a:t>
                      </a:r>
                      <a:r>
                        <a:rPr lang="en-US" sz="1100" kern="100" dirty="0">
                          <a:solidFill>
                            <a:srgbClr val="000080"/>
                          </a:solidFill>
                          <a:latin typeface="Courier New"/>
                          <a:cs typeface="宋体"/>
                        </a:rPr>
                        <a:t>&gt;</a:t>
                      </a:r>
                      <a:endParaRPr lang="zh-CN" sz="1100" kern="100" dirty="0">
                        <a:latin typeface="宋体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 algn="ctr">
              <a:buNone/>
            </a:pPr>
            <a:r>
              <a:rPr lang="zh-CN" altLang="en-US" sz="1800" dirty="0" smtClean="0"/>
              <a:t>	添加到右键菜单</a:t>
            </a:r>
          </a:p>
          <a:p>
            <a:pPr algn="ctr">
              <a:buNone/>
            </a:pP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      </a:t>
            </a:r>
          </a:p>
          <a:p>
            <a:pPr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r>
              <a:rPr lang="en-US" altLang="zh-CN" sz="1800" dirty="0" smtClean="0"/>
              <a:t>	</a:t>
            </a:r>
          </a:p>
          <a:p>
            <a:pPr>
              <a:buNone/>
            </a:pPr>
            <a:endParaRPr lang="en-US" altLang="zh-CN" sz="2400" dirty="0" smtClean="0"/>
          </a:p>
          <a:p>
            <a:pPr lvl="0"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428728" y="1928802"/>
          <a:ext cx="6715171" cy="3357586"/>
        </p:xfrm>
        <a:graphic>
          <a:graphicData uri="http://schemas.openxmlformats.org/drawingml/2006/table">
            <a:tbl>
              <a:tblPr/>
              <a:tblGrid>
                <a:gridCol w="6715171"/>
              </a:tblGrid>
              <a:tr h="33575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menuContribution</a:t>
                      </a: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locationURI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popup:org.eclipse.ui.popup.any?after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=additions"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&lt;command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commandId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com.origin.custom.handler.newFolderHandler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mnemonic=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"S"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icon=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"icons/newfolder_16.png"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id=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customPopup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visibleWhen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&lt;reference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</a:t>
                      </a:r>
                      <a:r>
                        <a:rPr lang="en-US" sz="11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en-US" sz="1100" kern="0" dirty="0" err="1" smtClean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definitionId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 err="1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com.teamcenter.rac.ui.inMainPerspective</a:t>
                      </a:r>
                      <a:r>
                        <a:rPr lang="en-US" sz="1100" kern="0" dirty="0">
                          <a:solidFill>
                            <a:srgbClr val="008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&lt;/reference&gt;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</a:t>
                      </a:r>
                      <a:r>
                        <a:rPr lang="en-US" sz="11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visibleWhen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11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1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&lt;/command</a:t>
                      </a:r>
                      <a:r>
                        <a:rPr lang="en-US" sz="1100" kern="0" dirty="0" smtClean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en-US" sz="1100" kern="100" dirty="0" smtClean="0">
                        <a:solidFill>
                          <a:srgbClr val="00008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solidFill>
                            <a:srgbClr val="000000"/>
                          </a:solidFill>
                          <a:latin typeface="Courier New"/>
                          <a:cs typeface="宋体"/>
                        </a:rPr>
                        <a:t> </a:t>
                      </a:r>
                      <a:r>
                        <a:rPr lang="en-US" sz="1100" kern="100" dirty="0">
                          <a:solidFill>
                            <a:srgbClr val="000080"/>
                          </a:solidFill>
                          <a:latin typeface="Courier New"/>
                          <a:cs typeface="宋体"/>
                        </a:rPr>
                        <a:t>&lt;/</a:t>
                      </a:r>
                      <a:r>
                        <a:rPr lang="en-US" sz="1100" kern="100" dirty="0" err="1">
                          <a:solidFill>
                            <a:srgbClr val="000080"/>
                          </a:solidFill>
                          <a:latin typeface="Courier New"/>
                          <a:cs typeface="宋体"/>
                        </a:rPr>
                        <a:t>menuContribution</a:t>
                      </a:r>
                      <a:r>
                        <a:rPr lang="en-US" sz="1100" kern="100" dirty="0">
                          <a:solidFill>
                            <a:srgbClr val="000080"/>
                          </a:solidFill>
                          <a:latin typeface="Courier New"/>
                          <a:cs typeface="宋体"/>
                        </a:rPr>
                        <a:t>&gt;</a:t>
                      </a:r>
                      <a:endParaRPr lang="zh-CN" sz="1100" kern="100" dirty="0">
                        <a:latin typeface="宋体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>
              <a:buNone/>
            </a:pPr>
            <a:r>
              <a:rPr lang="zh-CN" altLang="en-US" sz="1800" dirty="0" smtClean="0"/>
              <a:t>添加后的效果如下图所示：</a:t>
            </a:r>
          </a:p>
          <a:p>
            <a:pPr algn="ctr">
              <a:buNone/>
            </a:pP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r>
              <a:rPr lang="en-US" altLang="zh-CN" sz="1800" dirty="0" smtClean="0"/>
              <a:t>      </a:t>
            </a:r>
          </a:p>
          <a:p>
            <a:pPr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r>
              <a:rPr lang="en-US" altLang="zh-CN" sz="1800" dirty="0" smtClean="0"/>
              <a:t>	</a:t>
            </a:r>
          </a:p>
          <a:p>
            <a:pPr>
              <a:buNone/>
            </a:pPr>
            <a:endParaRPr lang="en-US" altLang="zh-CN" sz="2400" dirty="0" smtClean="0"/>
          </a:p>
          <a:p>
            <a:pPr lvl="0"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</p:txBody>
      </p:sp>
      <p:pic>
        <p:nvPicPr>
          <p:cNvPr id="8" name="图片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14488"/>
            <a:ext cx="3714776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643314"/>
            <a:ext cx="4786346" cy="2214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 lvl="0">
              <a:buNone/>
            </a:pPr>
            <a:r>
              <a:rPr lang="en-US" altLang="zh-CN" sz="1800" dirty="0" smtClean="0"/>
              <a:t>9.</a:t>
            </a:r>
            <a:r>
              <a:rPr lang="zh-CN" altLang="en-US" sz="1800" dirty="0" smtClean="0"/>
              <a:t>新建</a:t>
            </a:r>
            <a:r>
              <a:rPr lang="en-US" sz="1800" dirty="0" smtClean="0"/>
              <a:t>Folder</a:t>
            </a:r>
            <a:r>
              <a:rPr lang="zh-CN" altLang="en-US" sz="1800" dirty="0" smtClean="0"/>
              <a:t>逻辑代码的实现。</a:t>
            </a:r>
          </a:p>
          <a:p>
            <a:pPr>
              <a:buNone/>
            </a:pPr>
            <a:r>
              <a:rPr lang="zh-CN" altLang="en-US" sz="1800" dirty="0" smtClean="0"/>
              <a:t>                为了和系统的架构代码保持一致，我们通过分别通过</a:t>
            </a:r>
            <a:r>
              <a:rPr lang="en-US" sz="1800" b="1" dirty="0" err="1" smtClean="0"/>
              <a:t>NewFolderCustomAction</a:t>
            </a:r>
            <a:r>
              <a:rPr lang="zh-CN" altLang="en-US" sz="1800" b="1" dirty="0" smtClean="0"/>
              <a:t>，</a:t>
            </a:r>
            <a:r>
              <a:rPr lang="en-US" sz="1800" b="1" dirty="0" err="1" smtClean="0"/>
              <a:t>NewFolderCustomCommand</a:t>
            </a:r>
            <a:r>
              <a:rPr lang="zh-CN" altLang="en-US" sz="1800" b="1" dirty="0" smtClean="0"/>
              <a:t>，</a:t>
            </a:r>
            <a:r>
              <a:rPr lang="en-US" sz="1800" b="1" dirty="0" err="1" smtClean="0"/>
              <a:t>NewFolderCustomDialog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NewFolderCustomOperation</a:t>
            </a:r>
            <a:r>
              <a:rPr lang="zh-CN" altLang="en-US" sz="1800" dirty="0" smtClean="0"/>
              <a:t>去实现。</a:t>
            </a:r>
            <a:endParaRPr lang="en-US" altLang="zh-CN" sz="1400" dirty="0" smtClean="0"/>
          </a:p>
          <a:p>
            <a:pPr>
              <a:buNone/>
            </a:pPr>
            <a:r>
              <a:rPr lang="en-US" altLang="zh-CN" sz="1400" dirty="0" smtClean="0"/>
              <a:t>     a)</a:t>
            </a:r>
            <a:r>
              <a:rPr lang="zh-CN" altLang="en-US" sz="1400" dirty="0" smtClean="0"/>
              <a:t>新建</a:t>
            </a:r>
            <a:r>
              <a:rPr lang="en-US" altLang="zh-CN" sz="1400" dirty="0" err="1" smtClean="0"/>
              <a:t>com.origin.custom.handler.newfolder</a:t>
            </a:r>
            <a:r>
              <a:rPr lang="zh-CN" altLang="en-US" sz="1400" dirty="0" smtClean="0"/>
              <a:t>包，在该包中新建</a:t>
            </a:r>
          </a:p>
          <a:p>
            <a:pPr>
              <a:buNone/>
            </a:pPr>
            <a:r>
              <a:rPr lang="en-US" altLang="zh-CN" sz="1400" dirty="0" smtClean="0"/>
              <a:t>        </a:t>
            </a:r>
            <a:r>
              <a:rPr lang="en-US" altLang="zh-CN" sz="1400" dirty="0" err="1" smtClean="0"/>
              <a:t>NewFolderCustomAction</a:t>
            </a:r>
            <a:r>
              <a:rPr lang="zh-CN" altLang="en-US" sz="1400" dirty="0" smtClean="0"/>
              <a:t>类，该类继承</a:t>
            </a:r>
            <a:r>
              <a:rPr lang="en-US" altLang="zh-CN" sz="1400" dirty="0" err="1" smtClean="0"/>
              <a:t>AbstractAIFAction</a:t>
            </a:r>
            <a:r>
              <a:rPr lang="zh-CN" altLang="en-US" sz="1400" dirty="0" smtClean="0"/>
              <a:t>类并对</a:t>
            </a:r>
            <a:r>
              <a:rPr lang="en-US" altLang="zh-CN" sz="1400" dirty="0" smtClean="0"/>
              <a:t>run</a:t>
            </a:r>
            <a:r>
              <a:rPr lang="zh-CN" altLang="en-US" sz="1400" dirty="0" smtClean="0"/>
              <a:t>方法进    行重写，代码如下：</a:t>
            </a:r>
          </a:p>
          <a:p>
            <a:pPr>
              <a:buNone/>
            </a:pPr>
            <a:endParaRPr lang="zh-CN" altLang="en-US" sz="1800" dirty="0" smtClean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142976" y="3143248"/>
          <a:ext cx="7143800" cy="3071834"/>
        </p:xfrm>
        <a:graphic>
          <a:graphicData uri="http://schemas.openxmlformats.org/drawingml/2006/table">
            <a:tbl>
              <a:tblPr/>
              <a:tblGrid>
                <a:gridCol w="7143800"/>
              </a:tblGrid>
              <a:tr h="30718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void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run()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{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try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AbstractAIFCommand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abstractaifcommand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NewFolderCustomCommand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			</a:t>
                      </a:r>
                      <a:r>
                        <a:rPr lang="en-US" sz="1200" kern="0" dirty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 </a:t>
                      </a:r>
                      <a:r>
                        <a:rPr lang="en-US" sz="1200" kern="0" dirty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application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	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abstractaifcommand.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ourier New"/>
                          <a:ea typeface="宋体"/>
                          <a:cs typeface="Times New Roman"/>
                        </a:rPr>
                        <a:t>executeModal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catch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ourier New"/>
                          <a:ea typeface="宋体"/>
                          <a:cs typeface="Times New Roman"/>
                        </a:rPr>
                        <a:t>Exception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exception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MessageBox.</a:t>
                      </a:r>
                      <a:r>
                        <a:rPr lang="en-US" sz="1200" i="1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post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 exception);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R="2540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 kern="100" dirty="0" smtClean="0">
                          <a:solidFill>
                            <a:srgbClr val="000000"/>
                          </a:solidFill>
                          <a:latin typeface="Courier New"/>
                          <a:cs typeface="宋体"/>
                        </a:rPr>
                        <a:t>}</a:t>
                      </a:r>
                      <a:endParaRPr lang="zh-CN" sz="1200" kern="100" dirty="0">
                        <a:latin typeface="宋体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358246" cy="5183187"/>
          </a:xfrm>
        </p:spPr>
        <p:txBody>
          <a:bodyPr/>
          <a:lstStyle/>
          <a:p>
            <a:pPr lvl="0">
              <a:buNone/>
            </a:pPr>
            <a:r>
              <a:rPr lang="en-US" altLang="zh-CN" sz="1800" dirty="0" smtClean="0"/>
              <a:t>b)  </a:t>
            </a:r>
            <a:r>
              <a:rPr lang="zh-CN" altLang="en-US" sz="1800" dirty="0" smtClean="0"/>
              <a:t>在</a:t>
            </a:r>
            <a:r>
              <a:rPr lang="en-US" altLang="zh-CN" sz="1800" dirty="0" err="1" smtClean="0"/>
              <a:t>com.origin.custom.handler.newfolder</a:t>
            </a:r>
            <a:r>
              <a:rPr lang="zh-CN" altLang="en-US" sz="1800" dirty="0" smtClean="0"/>
              <a:t>包新建</a:t>
            </a:r>
            <a:r>
              <a:rPr lang="en-US" altLang="zh-CN" sz="1800" dirty="0" err="1" smtClean="0"/>
              <a:t>NewFolderCustomCommand</a:t>
            </a:r>
            <a:r>
              <a:rPr lang="zh-CN" altLang="en-US" sz="1800" dirty="0" smtClean="0"/>
              <a:t>类并继承</a:t>
            </a:r>
            <a:r>
              <a:rPr lang="en-US" altLang="zh-CN" sz="1800" dirty="0" err="1" smtClean="0"/>
              <a:t>AbstractAIFCommand</a:t>
            </a:r>
            <a:r>
              <a:rPr lang="zh-CN" altLang="en-US" sz="1800" dirty="0" smtClean="0"/>
              <a:t>类，主要代码如下</a:t>
            </a:r>
            <a:r>
              <a:rPr lang="en-US" altLang="zh-CN" sz="1800" dirty="0" smtClean="0"/>
              <a:t>:</a:t>
            </a:r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28662" y="1857364"/>
          <a:ext cx="7786742" cy="4357718"/>
        </p:xfrm>
        <a:graphic>
          <a:graphicData uri="http://schemas.openxmlformats.org/drawingml/2006/table">
            <a:tbl>
              <a:tblPr/>
              <a:tblGrid>
                <a:gridCol w="7786742"/>
              </a:tblGrid>
              <a:tr h="43577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NewFolderCustomCommand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(Frame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frame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AbstractAIFApplication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                               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abstractaifapplication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try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dirty="0" err="1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parentFrame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 frame;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dirty="0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application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abstractaifapplication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dirty="0" err="1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targetArray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 </a:t>
                      </a:r>
                      <a:r>
                        <a:rPr lang="en-US" sz="1200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application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.getTargetComponent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dirty="0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session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= (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TCSession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abstractaifapplication.getSession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if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targetArray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!=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null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L="2345690" indent="-1543050"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AbstractAIFDialog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abstracttccommanddialog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NewFolderCustomDialog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b="1" kern="0" dirty="0" err="1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this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</a:t>
                      </a:r>
                      <a:r>
                        <a:rPr lang="en-US" sz="1200" b="1" kern="0" dirty="0" err="1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true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if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abstracttccommanddialog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!=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null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){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ourier New"/>
                          <a:ea typeface="宋体"/>
                          <a:cs typeface="Times New Roman"/>
                        </a:rPr>
                        <a:t>setRunnable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abstracttccommanddialog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 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else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MessageBox.</a:t>
                      </a:r>
                      <a:r>
                        <a:rPr lang="en-US" sz="1200" i="1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post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Courier New"/>
                        </a:rPr>
                        <a:t>请选择对象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 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Courier New"/>
                        </a:rPr>
                        <a:t>提示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MessageBox.</a:t>
                      </a:r>
                      <a:r>
                        <a:rPr lang="en-US" sz="1200" i="1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WARNING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catch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(Exception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exception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MessageBox.</a:t>
                      </a:r>
                      <a:r>
                        <a:rPr lang="en-US" sz="1200" i="1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post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(frame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 exception);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R="2540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 kern="100" dirty="0" smtClean="0">
                          <a:solidFill>
                            <a:srgbClr val="000000"/>
                          </a:solidFill>
                          <a:latin typeface="Courier New"/>
                          <a:cs typeface="宋体"/>
                        </a:rPr>
                        <a:t>}</a:t>
                      </a:r>
                      <a:endParaRPr lang="zh-CN" sz="1200" kern="100" dirty="0">
                        <a:latin typeface="宋体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358246" cy="5183187"/>
          </a:xfrm>
        </p:spPr>
        <p:txBody>
          <a:bodyPr/>
          <a:lstStyle/>
          <a:p>
            <a:pPr lvl="0">
              <a:buAutoNum type="alphaLcParenR" startAt="3"/>
            </a:pPr>
            <a:r>
              <a:rPr lang="zh-CN" altLang="en-US" sz="1800" dirty="0" smtClean="0"/>
              <a:t>在</a:t>
            </a:r>
            <a:r>
              <a:rPr lang="en-US" sz="1800" dirty="0" err="1" smtClean="0"/>
              <a:t>com.origin.custom.handler.newfolder</a:t>
            </a:r>
            <a:r>
              <a:rPr lang="zh-CN" altLang="en-US" sz="1800" dirty="0" smtClean="0"/>
              <a:t>包新建</a:t>
            </a:r>
            <a:r>
              <a:rPr lang="en-US" sz="1800" dirty="0" err="1" smtClean="0"/>
              <a:t>NewFolderCustomDialog</a:t>
            </a:r>
            <a:r>
              <a:rPr lang="zh-CN" altLang="en-US" sz="1800" dirty="0" smtClean="0"/>
              <a:t>类，并继承</a:t>
            </a:r>
            <a:r>
              <a:rPr lang="en-US" sz="1800" dirty="0" err="1" smtClean="0"/>
              <a:t>AbstractAIFDialog</a:t>
            </a:r>
            <a:r>
              <a:rPr lang="zh-CN" altLang="en-US" sz="1800" dirty="0" smtClean="0"/>
              <a:t>类，并实现</a:t>
            </a:r>
            <a:r>
              <a:rPr lang="en-US" sz="1800" dirty="0" err="1" smtClean="0"/>
              <a:t>InterfaceAIFOperationListener</a:t>
            </a:r>
            <a:r>
              <a:rPr lang="zh-CN" altLang="en-US" sz="1800" dirty="0" smtClean="0"/>
              <a:t>方法。其中核心代码如下：</a:t>
            </a:r>
            <a:endParaRPr lang="en-US" altLang="zh-CN" sz="1800" dirty="0" smtClean="0"/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71538" y="2071678"/>
          <a:ext cx="7358114" cy="4214842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4214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void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initUI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setTitle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Courier New"/>
                        </a:rPr>
                        <a:t>创建文件夹对话框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Dimension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dimension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Dimension();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dimension.setSize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(300,70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setPreferredSize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(dimension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JPanel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parentPanel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JPanel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FlowLayout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final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iTextField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itext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iTextField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(20);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JLabel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label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JLabel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Courier New"/>
                        </a:rPr>
                        <a:t>文件夹名称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:"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JButton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button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JButton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Courier New"/>
                        </a:rPr>
                        <a:t>确定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button.addActionListener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ActionListener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</a:t>
                      </a:r>
                      <a:r>
                        <a:rPr lang="en-US" sz="1200" kern="0" dirty="0" smtClean="0">
                          <a:solidFill>
                            <a:srgbClr val="646464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@</a:t>
                      </a:r>
                      <a:r>
                        <a:rPr lang="en-US" sz="1200" kern="0" dirty="0">
                          <a:solidFill>
                            <a:srgbClr val="646464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Override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void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actionPerformed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ActionEvent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e) 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//</a:t>
                      </a:r>
                      <a:r>
                        <a:rPr lang="zh-CN" alt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调用</a:t>
                      </a:r>
                      <a:r>
                        <a:rPr lang="en-US" altLang="zh-CN" sz="1200" kern="0" baseline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Operatio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		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parentPanel.add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(label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parentPanel.add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itext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parentPanel.add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(button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getContentPane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().add(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parentPanel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pack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();	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centerToScreen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(1.0D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 0.75D);	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256" marR="47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00034" y="1214422"/>
            <a:ext cx="8358246" cy="5183187"/>
          </a:xfrm>
        </p:spPr>
        <p:txBody>
          <a:bodyPr/>
          <a:lstStyle/>
          <a:p>
            <a:pPr lvl="0">
              <a:buNone/>
            </a:pPr>
            <a:r>
              <a:rPr lang="zh-CN" altLang="en-US" sz="1800" dirty="0" smtClean="0"/>
              <a:t>和</a:t>
            </a:r>
            <a:r>
              <a:rPr lang="en-US" altLang="zh-CN" sz="1800" dirty="0" smtClean="0"/>
              <a:t>Operation</a:t>
            </a:r>
            <a:r>
              <a:rPr lang="zh-CN" altLang="en-US" sz="1800" dirty="0" smtClean="0"/>
              <a:t>类的操作与调用定义在按钮事件中，具体的过程调用代码如下所示：</a:t>
            </a:r>
            <a:endParaRPr lang="en-US" altLang="zh-CN" sz="1800" dirty="0" smtClean="0"/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57224" y="1644650"/>
          <a:ext cx="7429552" cy="4070366"/>
        </p:xfrm>
        <a:graphic>
          <a:graphicData uri="http://schemas.openxmlformats.org/drawingml/2006/table">
            <a:tbl>
              <a:tblPr/>
              <a:tblGrid>
                <a:gridCol w="7429552"/>
              </a:tblGrid>
              <a:tr h="40703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void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actionPerformed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ActionEvent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e) 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</a:t>
                      </a:r>
                      <a:r>
                        <a:rPr lang="en-US" sz="1200" kern="0" dirty="0" smtClean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// </a:t>
                      </a:r>
                      <a:r>
                        <a:rPr lang="en-US" sz="1200" b="1" kern="0" dirty="0">
                          <a:solidFill>
                            <a:srgbClr val="7F9FB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TODO</a:t>
                      </a:r>
                      <a:r>
                        <a:rPr lang="en-US" sz="12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Auto-generated method stub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ourier New"/>
                          <a:ea typeface="宋体"/>
                          <a:cs typeface="Times New Roman"/>
                        </a:rPr>
                        <a:t> 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ourier New"/>
                          <a:ea typeface="宋体"/>
                          <a:cs typeface="Times New Roman"/>
                        </a:rPr>
                        <a:t>String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folderName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itext.getText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if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folderName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!=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null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&amp;&amp; !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.equals(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folderName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)){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NewFolderCustomOperation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newFolderOperation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b="1" kern="0" baseline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NewFolderCustomOperation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		</a:t>
                      </a: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              </a:t>
                      </a:r>
                      <a:r>
                        <a:rPr lang="en-US" sz="1200" kern="0" dirty="0" err="1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tcsession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</a:t>
                      </a:r>
                      <a:r>
                        <a:rPr lang="en-US" sz="1200" kern="0" dirty="0" err="1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tccomponent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,folderName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	</a:t>
                      </a: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</a:t>
                      </a:r>
                      <a:r>
                        <a:rPr lang="en-US" sz="1200" kern="0" dirty="0" err="1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tcsession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.queueOperation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newFolderOperation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		</a:t>
                      </a: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}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else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{			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			</a:t>
                      </a: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MessageBox.</a:t>
                      </a:r>
                      <a:r>
                        <a:rPr lang="en-US" sz="1200" i="1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post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Courier New"/>
                        </a:rPr>
                        <a:t>文件夹名称不能为空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 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Courier New"/>
                        </a:rPr>
                        <a:t>提示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MessageBox.</a:t>
                      </a:r>
                      <a:r>
                        <a:rPr lang="en-US" sz="1200" i="1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ERROR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		</a:t>
                      </a: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}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		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R="2540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 kern="100" dirty="0" smtClean="0">
                          <a:solidFill>
                            <a:srgbClr val="000000"/>
                          </a:solidFill>
                          <a:latin typeface="Courier New"/>
                          <a:cs typeface="宋体"/>
                        </a:rPr>
                        <a:t>}</a:t>
                      </a:r>
                      <a:endParaRPr lang="zh-CN" sz="1200" kern="100" dirty="0">
                        <a:latin typeface="宋体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 lvl="0">
              <a:buNone/>
            </a:pPr>
            <a:r>
              <a:rPr lang="en-US" altLang="zh-CN" sz="2400" dirty="0" smtClean="0"/>
              <a:t>      </a:t>
            </a:r>
            <a:r>
              <a:rPr lang="zh-CN" altLang="en-US" sz="2400" dirty="0" smtClean="0"/>
              <a:t>综述，该章节主要是通过怎么在系统中客户化一个创建</a:t>
            </a:r>
            <a:r>
              <a:rPr lang="en-US" altLang="zh-CN" sz="2400" dirty="0" smtClean="0"/>
              <a:t>Folder</a:t>
            </a:r>
            <a:r>
              <a:rPr lang="zh-CN" altLang="en-US" sz="2400" dirty="0" smtClean="0"/>
              <a:t>对象的操作。并分别把该操作添加到菜单栏，工具栏及右键菜单，对前一章节的知识进行全面的实践。接下来，就从建立一个完整的客户化项目逐步进行讲解。</a:t>
            </a:r>
            <a:endParaRPr lang="zh-CN" altLang="en-US" sz="2400" b="1" dirty="0" smtClean="0"/>
          </a:p>
          <a:p>
            <a:pPr>
              <a:buNone/>
            </a:pPr>
            <a:endParaRPr lang="zh-CN" alt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358246" cy="5183187"/>
          </a:xfrm>
        </p:spPr>
        <p:txBody>
          <a:bodyPr/>
          <a:lstStyle/>
          <a:p>
            <a:pPr lvl="0">
              <a:buAutoNum type="alphaLcParenR" startAt="3"/>
            </a:pPr>
            <a:r>
              <a:rPr lang="zh-CN" altLang="en-US" sz="1800" dirty="0" smtClean="0"/>
              <a:t>在</a:t>
            </a:r>
            <a:r>
              <a:rPr lang="en-US" sz="1800" dirty="0" err="1" smtClean="0"/>
              <a:t>com.origin.custom.handler.newfolder</a:t>
            </a:r>
            <a:r>
              <a:rPr lang="zh-CN" altLang="en-US" sz="1800" dirty="0" smtClean="0"/>
              <a:t>包新建</a:t>
            </a:r>
            <a:r>
              <a:rPr lang="en-US" sz="1800" dirty="0" err="1" smtClean="0"/>
              <a:t>NewFolderCustomDialog</a:t>
            </a:r>
            <a:r>
              <a:rPr lang="zh-CN" altLang="en-US" sz="1800" dirty="0" smtClean="0"/>
              <a:t>类，并继承</a:t>
            </a:r>
            <a:r>
              <a:rPr lang="en-US" sz="1800" dirty="0" err="1" smtClean="0"/>
              <a:t>AbstractAIFDialog</a:t>
            </a:r>
            <a:r>
              <a:rPr lang="zh-CN" altLang="en-US" sz="1800" dirty="0" smtClean="0"/>
              <a:t>类，并实现</a:t>
            </a:r>
            <a:r>
              <a:rPr lang="en-US" sz="1800" dirty="0" err="1" smtClean="0"/>
              <a:t>InterfaceAIFOperationListener</a:t>
            </a:r>
            <a:r>
              <a:rPr lang="zh-CN" altLang="en-US" sz="1800" dirty="0" smtClean="0"/>
              <a:t>方法。其中核心代码如下：</a:t>
            </a:r>
            <a:endParaRPr lang="en-US" altLang="zh-CN" sz="1800" dirty="0" smtClean="0"/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71538" y="2071678"/>
          <a:ext cx="7358114" cy="4214842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4214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void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initUI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setTitle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Courier New"/>
                        </a:rPr>
                        <a:t>创建文件夹对话框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Dimension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dimension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Dimension();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dimension.setSize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(300,70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setPreferredSize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(dimension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JPanel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parentPanel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JPanel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FlowLayout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final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iTextField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itext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iTextField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(20);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JLabel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label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JLabel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Courier New"/>
                        </a:rPr>
                        <a:t>文件夹名称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:"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JButton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button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JButton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zh-CN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Courier New"/>
                        </a:rPr>
                        <a:t>确定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button.addActionListener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ActionListener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</a:t>
                      </a:r>
                      <a:r>
                        <a:rPr lang="en-US" sz="1200" kern="0" dirty="0" smtClean="0">
                          <a:solidFill>
                            <a:srgbClr val="646464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@</a:t>
                      </a:r>
                      <a:r>
                        <a:rPr lang="en-US" sz="1200" kern="0" dirty="0">
                          <a:solidFill>
                            <a:srgbClr val="646464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Override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void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actionPerformed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ActionEvent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e) 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//</a:t>
                      </a:r>
                      <a:r>
                        <a:rPr lang="zh-CN" alt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调用</a:t>
                      </a:r>
                      <a:r>
                        <a:rPr lang="en-US" altLang="zh-CN" sz="1200" kern="0" baseline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Operatio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		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parentPanel.add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(label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parentPanel.add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itext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parentPanel.add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(button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getContentPane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().add(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parentPanel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pack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();	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centerToScreen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(1.0D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 0.75D);	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7256" marR="472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358246" cy="5183187"/>
          </a:xfrm>
        </p:spPr>
        <p:txBody>
          <a:bodyPr/>
          <a:lstStyle/>
          <a:p>
            <a:pPr>
              <a:buNone/>
            </a:pPr>
            <a:r>
              <a:rPr lang="en-US" altLang="zh-CN" sz="1800" dirty="0" smtClean="0"/>
              <a:t>d)</a:t>
            </a:r>
            <a:r>
              <a:rPr lang="zh-CN" altLang="en-US" sz="1800" dirty="0" smtClean="0"/>
              <a:t>在</a:t>
            </a:r>
            <a:r>
              <a:rPr lang="en-US" altLang="zh-CN" sz="1800" dirty="0" err="1" smtClean="0"/>
              <a:t>com.origin.custom.handler.newfolder</a:t>
            </a:r>
            <a:r>
              <a:rPr lang="zh-CN" altLang="en-US" sz="1800" dirty="0" smtClean="0"/>
              <a:t>包新建</a:t>
            </a:r>
            <a:r>
              <a:rPr lang="en-US" altLang="zh-CN" sz="1800" dirty="0" err="1" smtClean="0"/>
              <a:t>NewFolderCustomOperation</a:t>
            </a:r>
            <a:r>
              <a:rPr lang="zh-CN" altLang="en-US" sz="1800" dirty="0" smtClean="0"/>
              <a:t>类，并继承</a:t>
            </a:r>
            <a:r>
              <a:rPr lang="en-US" altLang="zh-CN" sz="1800" dirty="0" err="1" smtClean="0"/>
              <a:t>AbstractAIFOperation</a:t>
            </a:r>
            <a:r>
              <a:rPr lang="zh-CN" altLang="en-US" sz="1800" dirty="0" smtClean="0"/>
              <a:t>。重写</a:t>
            </a:r>
            <a:r>
              <a:rPr lang="en-US" altLang="zh-CN" sz="1800" dirty="0" err="1" smtClean="0"/>
              <a:t>executeOperation</a:t>
            </a:r>
            <a:r>
              <a:rPr lang="en-US" altLang="zh-CN" sz="1800" dirty="0" smtClean="0"/>
              <a:t>()</a:t>
            </a:r>
            <a:r>
              <a:rPr lang="zh-CN" altLang="en-US" sz="1800" dirty="0" smtClean="0"/>
              <a:t>方法。创建文件夹的逻辑操作都在该类中进行了实现，实现代码如下：</a:t>
            </a:r>
            <a:endParaRPr lang="en-US" altLang="zh-CN" sz="1800" dirty="0" smtClean="0"/>
          </a:p>
          <a:p>
            <a:pPr>
              <a:buNone/>
            </a:pPr>
            <a:endParaRPr lang="en-US" altLang="zh-CN" sz="1800" dirty="0" smtClean="0"/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857224" y="2143116"/>
          <a:ext cx="7786742" cy="4286280"/>
        </p:xfrm>
        <a:graphic>
          <a:graphicData uri="http://schemas.openxmlformats.org/drawingml/2006/table">
            <a:tbl>
              <a:tblPr/>
              <a:tblGrid>
                <a:gridCol w="7786742"/>
              </a:tblGrid>
              <a:tr h="42862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class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NewFolderCustomOperation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extends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AbstractAIFOperation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private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TCComponent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tccomponent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null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	</a:t>
                      </a:r>
                      <a:endParaRPr lang="zh-CN" sz="1200" kern="100" dirty="0" smtClean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private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String </a:t>
                      </a:r>
                      <a:r>
                        <a:rPr lang="en-US" sz="1200" kern="0" dirty="0" err="1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folderName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null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1200" kern="100" dirty="0" smtClean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private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TCSession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session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null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1200" kern="100" dirty="0" smtClean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endParaRPr lang="zh-CN" sz="1200" kern="100" dirty="0" smtClean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L="317500" indent="-317500"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NewFolderCustomOperation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TCSession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session,TCComponent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L="318770" indent="1968500" algn="l">
                        <a:spcAft>
                          <a:spcPts val="0"/>
                        </a:spcAft>
                      </a:pP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tccomponent,String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folderName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1200" b="1" kern="0" dirty="0" err="1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this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.</a:t>
                      </a:r>
                      <a:r>
                        <a:rPr lang="en-US" sz="1200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tccomponent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tccomponent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1200" b="1" kern="0" dirty="0" err="1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this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.</a:t>
                      </a:r>
                      <a:r>
                        <a:rPr lang="en-US" sz="1200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folderName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folderName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1200" b="1" kern="0" dirty="0" err="1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this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.</a:t>
                      </a:r>
                      <a:r>
                        <a:rPr lang="en-US" sz="1200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session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session;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smtClean="0">
                          <a:solidFill>
                            <a:srgbClr val="646464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@</a:t>
                      </a:r>
                      <a:r>
                        <a:rPr lang="en-US" sz="1200" kern="0" dirty="0">
                          <a:solidFill>
                            <a:srgbClr val="646464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Override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void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executeOperation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throws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Exception 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ourier New"/>
                          <a:ea typeface="宋体"/>
                          <a:cs typeface="Times New Roman"/>
                        </a:rPr>
                        <a:t> 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ourier New"/>
                          <a:ea typeface="宋体"/>
                          <a:cs typeface="Times New Roman"/>
                        </a:rPr>
                        <a:t>TCComponentFolderType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 =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      (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ourier New"/>
                          <a:ea typeface="宋体"/>
                          <a:cs typeface="Times New Roman"/>
                        </a:rPr>
                        <a:t>TCComponentFolderType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</a:t>
                      </a:r>
                      <a:r>
                        <a:rPr lang="en-US" sz="1200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session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.getTypeComponent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"Folder"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TCComponentFolder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 =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t.create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folderName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 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"My Folder </a:t>
                      </a:r>
                      <a:r>
                        <a:rPr lang="en-US" sz="1200" kern="0" dirty="0" err="1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Description"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</a:t>
                      </a:r>
                      <a:r>
                        <a:rPr lang="en-US" sz="1200" kern="0" dirty="0" err="1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"Folder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 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</a:t>
                      </a:r>
                      <a:r>
                        <a:rPr lang="en-US" sz="1200" kern="0" dirty="0" err="1" smtClean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tccomponent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.add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"contents"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 f);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}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R="2540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Courier New"/>
                          <a:cs typeface="宋体"/>
                        </a:rPr>
                        <a:t>}</a:t>
                      </a:r>
                      <a:endParaRPr lang="zh-CN" sz="1200" kern="100" dirty="0">
                        <a:latin typeface="宋体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358246" cy="5183187"/>
          </a:xfrm>
        </p:spPr>
        <p:txBody>
          <a:bodyPr/>
          <a:lstStyle/>
          <a:p>
            <a:pPr>
              <a:buNone/>
            </a:pPr>
            <a:r>
              <a:rPr lang="en-US" altLang="zh-CN" sz="1800" dirty="0" smtClean="0"/>
              <a:t>10.</a:t>
            </a:r>
            <a:r>
              <a:rPr lang="zh-CN" altLang="en-US" sz="1800" dirty="0" smtClean="0"/>
              <a:t>在新建文件夹</a:t>
            </a:r>
            <a:r>
              <a:rPr lang="en-US" sz="1800" dirty="0" smtClean="0"/>
              <a:t>Handler</a:t>
            </a:r>
            <a:r>
              <a:rPr lang="zh-CN" altLang="en-US" sz="1800" dirty="0" smtClean="0"/>
              <a:t>类中添加代码，进行</a:t>
            </a:r>
            <a:r>
              <a:rPr lang="en-US" sz="1800" dirty="0" smtClean="0"/>
              <a:t>Action</a:t>
            </a:r>
            <a:r>
              <a:rPr lang="zh-CN" altLang="en-US" sz="1800" dirty="0" smtClean="0"/>
              <a:t>的调用，调用代码如下：</a:t>
            </a:r>
          </a:p>
          <a:p>
            <a:pPr>
              <a:buNone/>
            </a:pPr>
            <a:endParaRPr lang="en-US" altLang="zh-CN" sz="1800" dirty="0" smtClean="0"/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000100" y="1928802"/>
          <a:ext cx="7643866" cy="3000396"/>
        </p:xfrm>
        <a:graphic>
          <a:graphicData uri="http://schemas.openxmlformats.org/drawingml/2006/table">
            <a:tbl>
              <a:tblPr/>
              <a:tblGrid>
                <a:gridCol w="7643866"/>
              </a:tblGrid>
              <a:tr h="30003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646464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@Override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Object execute(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ExecutionEvent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arg0)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throws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ExecutionException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{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ourier New"/>
                          <a:ea typeface="宋体"/>
                          <a:cs typeface="Times New Roman"/>
                        </a:rPr>
                        <a:t>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ourier New"/>
                          <a:ea typeface="宋体"/>
                          <a:cs typeface="Times New Roman"/>
                        </a:rPr>
                        <a:t> 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highlight>
                            <a:srgbClr val="C0C0C0"/>
                          </a:highlight>
                          <a:latin typeface="Courier New"/>
                          <a:ea typeface="宋体"/>
                          <a:cs typeface="Times New Roman"/>
                        </a:rPr>
                        <a:t>AbstractAIFUIApplication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abstractAIFUIApplication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                      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AIFUtility.</a:t>
                      </a:r>
                      <a:r>
                        <a:rPr lang="en-US" sz="1200" i="1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getCurrentApplication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NewFolderCustomAction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newFolderAction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                   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NewFolderCustomAction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12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abstractAIFUIApplication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,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null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Thread(</a:t>
                      </a:r>
                      <a:r>
                        <a:rPr lang="en-US" sz="12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newFolderAction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).start();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endParaRPr lang="en-US" sz="1200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b="1" kern="0" dirty="0" smtClean="0">
                        <a:solidFill>
                          <a:srgbClr val="000000"/>
                        </a:solidFill>
                        <a:latin typeface="Courier New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   </a:t>
                      </a:r>
                      <a:r>
                        <a:rPr lang="en-US" sz="12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return</a:t>
                      </a:r>
                      <a:r>
                        <a:rPr lang="en-US" sz="12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null</a:t>
                      </a:r>
                      <a:r>
                        <a:rPr lang="en-US" sz="12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12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R="2540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Courier New"/>
                          <a:cs typeface="宋体"/>
                        </a:rPr>
                        <a:t>	</a:t>
                      </a:r>
                      <a:endParaRPr lang="en-US" sz="1200" kern="100" dirty="0" smtClean="0">
                        <a:solidFill>
                          <a:srgbClr val="000000"/>
                        </a:solidFill>
                        <a:latin typeface="Courier New"/>
                        <a:cs typeface="宋体"/>
                      </a:endParaRPr>
                    </a:p>
                    <a:p>
                      <a:pPr marR="2540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200" kern="100" dirty="0" smtClean="0">
                          <a:solidFill>
                            <a:srgbClr val="000000"/>
                          </a:solidFill>
                          <a:latin typeface="Courier New"/>
                          <a:cs typeface="宋体"/>
                        </a:rPr>
                        <a:t>}</a:t>
                      </a:r>
                      <a:endParaRPr lang="zh-CN" sz="1200" kern="100" dirty="0">
                        <a:latin typeface="宋体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358246" cy="5183187"/>
          </a:xfrm>
        </p:spPr>
        <p:txBody>
          <a:bodyPr/>
          <a:lstStyle/>
          <a:p>
            <a:pPr>
              <a:buNone/>
            </a:pPr>
            <a:r>
              <a:rPr lang="en-US" altLang="zh-CN" sz="1800" dirty="0" smtClean="0"/>
              <a:t>11.</a:t>
            </a:r>
            <a:r>
              <a:rPr lang="zh-CN" altLang="en-US" sz="1800" dirty="0" smtClean="0"/>
              <a:t>通过</a:t>
            </a:r>
            <a:r>
              <a:rPr lang="en-US" altLang="zh-CN" sz="1800" dirty="0" smtClean="0"/>
              <a:t>Eclipse</a:t>
            </a:r>
            <a:r>
              <a:rPr lang="zh-CN" altLang="en-US" sz="1800" dirty="0" smtClean="0"/>
              <a:t>启动</a:t>
            </a:r>
            <a:r>
              <a:rPr lang="en-US" altLang="zh-CN" sz="1800" dirty="0" smtClean="0"/>
              <a:t>TC</a:t>
            </a:r>
            <a:r>
              <a:rPr lang="zh-CN" altLang="en-US" sz="1800" dirty="0" smtClean="0"/>
              <a:t>，进行创建文件夹的测试，效果如下：</a:t>
            </a:r>
            <a:endParaRPr lang="en-US" altLang="zh-CN" sz="1800" dirty="0" smtClean="0"/>
          </a:p>
          <a:p>
            <a:pPr lvl="0"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14488"/>
            <a:ext cx="522922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80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4000504"/>
            <a:ext cx="450059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>
              <a:buNone/>
            </a:pPr>
            <a:r>
              <a:rPr lang="en-US" altLang="zh-CN" sz="1800" dirty="0" err="1" smtClean="0"/>
              <a:t>1</a:t>
            </a:r>
            <a:r>
              <a:rPr lang="en-US" sz="1800" dirty="0" err="1" smtClean="0"/>
              <a:t>.</a:t>
            </a:r>
            <a:r>
              <a:rPr lang="zh-CN" altLang="en-US" sz="1800" dirty="0" err="1" smtClean="0"/>
              <a:t>创建</a:t>
            </a:r>
            <a:r>
              <a:rPr lang="en-US" sz="1800" dirty="0" err="1" smtClean="0"/>
              <a:t>java</a:t>
            </a:r>
            <a:r>
              <a:rPr lang="zh-CN" altLang="en-US" sz="1800" dirty="0" err="1" smtClean="0"/>
              <a:t>插件工程</a:t>
            </a:r>
            <a:r>
              <a:rPr lang="en-US" sz="1800" dirty="0" err="1" smtClean="0"/>
              <a:t>com.origin.custom.</a:t>
            </a:r>
            <a:endParaRPr lang="zh-CN" altLang="en-US" sz="1800" dirty="0" err="1" smtClean="0"/>
          </a:p>
          <a:p>
            <a:pPr>
              <a:buNone/>
            </a:pPr>
            <a:r>
              <a:rPr lang="en-US" altLang="zh-CN" sz="1800" dirty="0" smtClean="0"/>
              <a:t> 2.</a:t>
            </a:r>
            <a:r>
              <a:rPr lang="zh-CN" altLang="en-US" sz="1800" dirty="0" smtClean="0"/>
              <a:t>在</a:t>
            </a:r>
            <a:r>
              <a:rPr lang="en-US" altLang="zh-CN" sz="1800" dirty="0" smtClean="0"/>
              <a:t>New Plug-in Project </a:t>
            </a:r>
            <a:r>
              <a:rPr lang="zh-CN" altLang="en-US" sz="1800" dirty="0" smtClean="0"/>
              <a:t>对话框 </a:t>
            </a:r>
            <a:r>
              <a:rPr lang="en-US" altLang="zh-CN" sz="1800" dirty="0" smtClean="0"/>
              <a:t>Content </a:t>
            </a:r>
            <a:r>
              <a:rPr lang="zh-CN" altLang="en-US" sz="1800" dirty="0" smtClean="0"/>
              <a:t>面板</a:t>
            </a:r>
            <a:r>
              <a:rPr lang="en-US" altLang="zh-CN" sz="1800" dirty="0" smtClean="0"/>
              <a:t>, </a:t>
            </a:r>
            <a:r>
              <a:rPr lang="zh-CN" altLang="en-US" sz="1800" dirty="0" smtClean="0"/>
              <a:t>取消</a:t>
            </a:r>
            <a:r>
              <a:rPr lang="en-US" altLang="zh-CN" sz="1800" dirty="0" smtClean="0"/>
              <a:t>This plug-in will make contributions to the UI</a:t>
            </a:r>
            <a:r>
              <a:rPr lang="zh-CN" altLang="en-US" sz="1800" dirty="0" smtClean="0"/>
              <a:t>的选择，然后</a:t>
            </a:r>
            <a:r>
              <a:rPr lang="en-US" altLang="zh-CN" sz="1800" dirty="0" smtClean="0"/>
              <a:t>Next</a:t>
            </a:r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  <a:p>
            <a:pPr>
              <a:buNone/>
            </a:pPr>
            <a:endParaRPr lang="zh-CN" altLang="en-US" sz="2400" dirty="0" smtClean="0"/>
          </a:p>
        </p:txBody>
      </p:sp>
      <p:pic>
        <p:nvPicPr>
          <p:cNvPr id="64513" name="图片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143116"/>
            <a:ext cx="6572296" cy="428628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>
              <a:buNone/>
            </a:pPr>
            <a:r>
              <a:rPr lang="en-US" altLang="zh-CN" sz="1800" dirty="0" smtClean="0"/>
              <a:t>3. </a:t>
            </a:r>
            <a:r>
              <a:rPr lang="zh-CN" altLang="en-US" sz="1800" dirty="0" smtClean="0"/>
              <a:t>在</a:t>
            </a:r>
            <a:r>
              <a:rPr lang="en-US" altLang="zh-CN" sz="1800" dirty="0" smtClean="0"/>
              <a:t>Create a plug-in using one of these templates</a:t>
            </a:r>
            <a:r>
              <a:rPr lang="zh-CN" altLang="en-US" sz="1800" dirty="0" smtClean="0"/>
              <a:t>面板，确保</a:t>
            </a:r>
            <a:r>
              <a:rPr lang="en-US" altLang="zh-CN" sz="1800" dirty="0" smtClean="0"/>
              <a:t>Create a plug-in using one of these templates</a:t>
            </a:r>
            <a:r>
              <a:rPr lang="zh-CN" altLang="en-US" sz="1800" dirty="0" smtClean="0"/>
              <a:t>没有被选择。</a:t>
            </a:r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  <a:p>
            <a:pPr>
              <a:buNone/>
            </a:pPr>
            <a:endParaRPr lang="zh-CN" altLang="en-US" sz="2400" dirty="0" smtClean="0"/>
          </a:p>
        </p:txBody>
      </p:sp>
      <p:pic>
        <p:nvPicPr>
          <p:cNvPr id="7" name="图片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857364"/>
            <a:ext cx="714380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 lvl="0">
              <a:buNone/>
            </a:pPr>
            <a:r>
              <a:rPr lang="en-US" altLang="zh-CN" sz="1800" dirty="0" smtClean="0"/>
              <a:t>4.</a:t>
            </a:r>
            <a:r>
              <a:rPr lang="zh-CN" altLang="en-US" sz="1800" dirty="0" smtClean="0"/>
              <a:t>在工程中新建</a:t>
            </a:r>
            <a:r>
              <a:rPr lang="en-US" altLang="zh-CN" sz="1800" dirty="0" smtClean="0"/>
              <a:t>plugin.xml</a:t>
            </a:r>
            <a:r>
              <a:rPr lang="zh-CN" altLang="en-US" sz="1800" dirty="0" smtClean="0"/>
              <a:t>文件。内容如下：</a:t>
            </a:r>
          </a:p>
          <a:p>
            <a:pPr lvl="0">
              <a:buNone/>
            </a:pPr>
            <a:endParaRPr lang="zh-CN" altLang="en-US" sz="1800" dirty="0" smtClean="0"/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  <a:p>
            <a:pPr>
              <a:buNone/>
            </a:pPr>
            <a:endParaRPr lang="zh-CN" altLang="en-US" sz="2400" dirty="0" smtClean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28662" y="1785926"/>
          <a:ext cx="7143800" cy="3214710"/>
        </p:xfrm>
        <a:graphic>
          <a:graphicData uri="http://schemas.openxmlformats.org/drawingml/2006/table">
            <a:tbl>
              <a:tblPr/>
              <a:tblGrid>
                <a:gridCol w="7143800"/>
              </a:tblGrid>
              <a:tr h="32147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solidFill>
                            <a:srgbClr val="808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&lt;?xml version="1.0" encoding="UTF-8"?&gt;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solidFill>
                            <a:srgbClr val="808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&lt;?eclipse version="3.4"?&gt;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</a:t>
                      </a:r>
                      <a:r>
                        <a:rPr lang="en-US" sz="28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plugin</a:t>
                      </a:r>
                      <a:r>
                        <a:rPr lang="en-US" sz="2800" kern="0" dirty="0" smtClean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en-US" sz="2800" kern="100" dirty="0" smtClean="0">
                        <a:solidFill>
                          <a:srgbClr val="000080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800" kern="0" dirty="0" smtClean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&lt;/</a:t>
                      </a:r>
                      <a:r>
                        <a:rPr lang="en-US" sz="2800" kern="0" dirty="0" err="1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plugin</a:t>
                      </a:r>
                      <a:r>
                        <a:rPr lang="en-US" sz="2800" kern="0" dirty="0">
                          <a:solidFill>
                            <a:srgbClr val="00008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&gt;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>
              <a:buNone/>
            </a:pPr>
            <a:r>
              <a:rPr lang="en-US" altLang="zh-CN" sz="1800" dirty="0" smtClean="0"/>
              <a:t>5.</a:t>
            </a:r>
            <a:r>
              <a:rPr lang="zh-CN" altLang="en-US" sz="1800" dirty="0" smtClean="0"/>
              <a:t>在</a:t>
            </a:r>
            <a:r>
              <a:rPr lang="en-US" sz="1800" dirty="0" smtClean="0"/>
              <a:t>Eclipse</a:t>
            </a:r>
            <a:r>
              <a:rPr lang="zh-CN" altLang="en-US" sz="1800" dirty="0" smtClean="0"/>
              <a:t>中打开 </a:t>
            </a:r>
            <a:r>
              <a:rPr lang="en-US" sz="1800" b="1" dirty="0" smtClean="0"/>
              <a:t>MANIFEST.MF</a:t>
            </a:r>
            <a:r>
              <a:rPr lang="en-US" sz="1800" dirty="0" smtClean="0"/>
              <a:t> </a:t>
            </a:r>
            <a:r>
              <a:rPr lang="zh-CN" altLang="en-US" sz="1800" dirty="0" smtClean="0"/>
              <a:t>文件</a:t>
            </a:r>
            <a:r>
              <a:rPr lang="en-US" sz="1800" dirty="0" smtClean="0"/>
              <a:t>,</a:t>
            </a:r>
            <a:r>
              <a:rPr lang="zh-CN" altLang="en-US" sz="1800" dirty="0" smtClean="0"/>
              <a:t>选择 </a:t>
            </a:r>
            <a:r>
              <a:rPr lang="en-US" sz="1800" b="1" dirty="0" smtClean="0"/>
              <a:t>Dependencies</a:t>
            </a:r>
            <a:r>
              <a:rPr lang="zh-CN" altLang="en-US" sz="1800" dirty="0" smtClean="0"/>
              <a:t>页，并添加以下依赖关系：</a:t>
            </a:r>
          </a:p>
          <a:p>
            <a:pPr lvl="0"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  <a:p>
            <a:pPr>
              <a:buNone/>
            </a:pPr>
            <a:endParaRPr lang="zh-CN" altLang="en-US" sz="240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142976" y="2071678"/>
          <a:ext cx="7358114" cy="3286148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3286148">
                <a:tc>
                  <a:txBody>
                    <a:bodyPr/>
                    <a:lstStyle/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libri"/>
                          <a:ea typeface="宋体"/>
                          <a:cs typeface="Times New Roman"/>
                        </a:rPr>
                        <a:t>o	</a:t>
                      </a:r>
                      <a:r>
                        <a:rPr lang="en-US" sz="2800" kern="100" dirty="0" err="1">
                          <a:latin typeface="Calibri"/>
                          <a:ea typeface="宋体"/>
                          <a:cs typeface="Times New Roman"/>
                        </a:rPr>
                        <a:t>org.eclipse.core.runtime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libri"/>
                          <a:ea typeface="宋体"/>
                          <a:cs typeface="Times New Roman"/>
                        </a:rPr>
                        <a:t>o	</a:t>
                      </a:r>
                      <a:r>
                        <a:rPr lang="en-US" sz="2800" kern="100" dirty="0" err="1">
                          <a:latin typeface="Calibri"/>
                          <a:ea typeface="宋体"/>
                          <a:cs typeface="Times New Roman"/>
                        </a:rPr>
                        <a:t>org.eclipse.core.expressions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libri"/>
                          <a:ea typeface="宋体"/>
                          <a:cs typeface="Times New Roman"/>
                        </a:rPr>
                        <a:t>o	</a:t>
                      </a:r>
                      <a:r>
                        <a:rPr lang="en-US" sz="2800" kern="100" dirty="0" err="1">
                          <a:latin typeface="Calibri"/>
                          <a:ea typeface="宋体"/>
                          <a:cs typeface="Times New Roman"/>
                        </a:rPr>
                        <a:t>org.eclipse.ui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libri"/>
                          <a:ea typeface="宋体"/>
                          <a:cs typeface="Times New Roman"/>
                        </a:rPr>
                        <a:t>o	</a:t>
                      </a:r>
                      <a:r>
                        <a:rPr lang="en-US" sz="2800" kern="100" dirty="0" err="1">
                          <a:latin typeface="Calibri"/>
                          <a:ea typeface="宋体"/>
                          <a:cs typeface="Times New Roman"/>
                        </a:rPr>
                        <a:t>com.teamcenter.rac.aifrcp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libri"/>
                          <a:ea typeface="宋体"/>
                          <a:cs typeface="Times New Roman"/>
                        </a:rPr>
                        <a:t>o	</a:t>
                      </a:r>
                      <a:r>
                        <a:rPr lang="en-US" sz="2800" kern="100" dirty="0" err="1">
                          <a:latin typeface="Calibri"/>
                          <a:ea typeface="宋体"/>
                          <a:cs typeface="Times New Roman"/>
                        </a:rPr>
                        <a:t>com.teamcenter.rac.common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libri"/>
                          <a:ea typeface="宋体"/>
                          <a:cs typeface="Times New Roman"/>
                        </a:rPr>
                        <a:t>o	</a:t>
                      </a:r>
                      <a:r>
                        <a:rPr lang="en-US" sz="2800" kern="100" dirty="0" err="1">
                          <a:latin typeface="Calibri"/>
                          <a:ea typeface="宋体"/>
                          <a:cs typeface="Times New Roman"/>
                        </a:rPr>
                        <a:t>com.teamcenter.rac.kernel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indent="266700"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latin typeface="Calibri"/>
                          <a:ea typeface="宋体"/>
                          <a:cs typeface="Times New Roman"/>
                        </a:rPr>
                        <a:t>o	</a:t>
                      </a:r>
                      <a:r>
                        <a:rPr lang="en-US" sz="2800" kern="100" dirty="0" err="1">
                          <a:latin typeface="Calibri"/>
                          <a:ea typeface="宋体"/>
                          <a:cs typeface="Times New Roman"/>
                        </a:rPr>
                        <a:t>com.teamcenter.rac.util</a:t>
                      </a:r>
                      <a:r>
                        <a:rPr lang="en-US" sz="2800" kern="100" dirty="0">
                          <a:latin typeface="Calibri"/>
                          <a:ea typeface="宋体"/>
                          <a:cs typeface="Times New Roman"/>
                        </a:rPr>
                        <a:t>     </a:t>
                      </a:r>
                      <a:endParaRPr lang="zh-CN" sz="28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>
              <a:buNone/>
            </a:pPr>
            <a:r>
              <a:rPr lang="zh-CN" altLang="en-US" sz="1800" dirty="0" smtClean="0"/>
              <a:t>如果还要依赖其他插件，添加方式一样，添加后的图如下所示：</a:t>
            </a:r>
          </a:p>
          <a:p>
            <a:pPr lvl="0">
              <a:buNone/>
            </a:pP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  <a:p>
            <a:pPr>
              <a:buNone/>
            </a:pPr>
            <a:endParaRPr lang="zh-CN" altLang="en-US" sz="2400" dirty="0" smtClean="0"/>
          </a:p>
        </p:txBody>
      </p:sp>
      <p:pic>
        <p:nvPicPr>
          <p:cNvPr id="8" name="图片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643050"/>
            <a:ext cx="7286675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 lvl="0">
              <a:buNone/>
            </a:pPr>
            <a:r>
              <a:rPr lang="en-US" altLang="zh-CN" sz="1800" dirty="0" smtClean="0"/>
              <a:t>6.</a:t>
            </a:r>
            <a:r>
              <a:rPr lang="zh-CN" altLang="en-US" sz="1800" dirty="0" smtClean="0"/>
              <a:t>修改 </a:t>
            </a:r>
            <a:r>
              <a:rPr lang="en-US" sz="1800" b="1" dirty="0" smtClean="0"/>
              <a:t>Activator</a:t>
            </a:r>
            <a:r>
              <a:rPr lang="en-US" sz="1800" dirty="0" smtClean="0"/>
              <a:t> </a:t>
            </a:r>
            <a:r>
              <a:rPr lang="zh-CN" altLang="en-US" sz="1800" dirty="0" smtClean="0"/>
              <a:t>类继承 </a:t>
            </a:r>
            <a:r>
              <a:rPr lang="en-US" sz="1800" b="1" dirty="0" err="1" smtClean="0"/>
              <a:t>com.teamenter.rac.kernel.AbstractRACPlugin</a:t>
            </a:r>
            <a:r>
              <a:rPr lang="zh-CN" altLang="en-US" sz="1800" dirty="0" smtClean="0"/>
              <a:t>。并进行方法的实现和重写。基本代码如下所示：</a:t>
            </a:r>
          </a:p>
          <a:p>
            <a:pPr lvl="0">
              <a:buNone/>
            </a:pPr>
            <a:r>
              <a:rPr lang="en-US" altLang="zh-CN" sz="1800" dirty="0" smtClean="0"/>
              <a:t>	</a:t>
            </a:r>
            <a:endParaRPr lang="zh-CN" altLang="en-US" sz="1800" dirty="0" smtClean="0"/>
          </a:p>
          <a:p>
            <a:pPr lvl="0">
              <a:buNone/>
            </a:pPr>
            <a:endParaRPr lang="zh-CN" altLang="en-US" sz="1800" dirty="0" smtClean="0"/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1800" dirty="0" smtClean="0"/>
          </a:p>
          <a:p>
            <a:pPr>
              <a:buNone/>
            </a:pPr>
            <a:endParaRPr lang="zh-CN" altLang="en-US" sz="2400" dirty="0" smtClean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1000100" y="1928802"/>
          <a:ext cx="7500990" cy="4500594"/>
        </p:xfrm>
        <a:graphic>
          <a:graphicData uri="http://schemas.openxmlformats.org/drawingml/2006/table">
            <a:tbl>
              <a:tblPr/>
              <a:tblGrid>
                <a:gridCol w="7500990"/>
              </a:tblGrid>
              <a:tr h="45005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 smtClean="0">
                          <a:solidFill>
                            <a:srgbClr val="3F5FB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/**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5FB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* The activator class controls the plug</a:t>
                      </a:r>
                      <a:r>
                        <a:rPr lang="en-US" sz="800" kern="0" dirty="0">
                          <a:solidFill>
                            <a:srgbClr val="7F7F9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-</a:t>
                      </a:r>
                      <a:r>
                        <a:rPr lang="en-US" sz="800" kern="0" dirty="0">
                          <a:solidFill>
                            <a:srgbClr val="3F5FB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in life cycle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5FB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*/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class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Activator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extends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8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AbstractRACPlugin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{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// The plug-in ID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static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final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String </a:t>
                      </a:r>
                      <a:r>
                        <a:rPr lang="en-US" sz="800" i="1" kern="0" dirty="0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PLUGIN_ID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8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800" kern="0" dirty="0" err="1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com.origin.custom</a:t>
                      </a:r>
                      <a:r>
                        <a:rPr lang="en-US" sz="800" kern="0" dirty="0">
                          <a:solidFill>
                            <a:srgbClr val="2A00F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"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// The shared instance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private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static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Activator </a:t>
                      </a:r>
                      <a:r>
                        <a:rPr lang="en-US" sz="800" i="1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plugin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800" kern="0" dirty="0">
                          <a:solidFill>
                            <a:srgbClr val="3F5FB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/**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5FB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 * The constructor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5FB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 */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Activator() 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{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super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();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8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Activator.</a:t>
                      </a:r>
                      <a:r>
                        <a:rPr lang="en-US" sz="800" i="1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plugin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this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}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/*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 * (non-</a:t>
                      </a:r>
                      <a:r>
                        <a:rPr lang="en-US" sz="800" u="sng" kern="0" dirty="0" err="1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Javadoc</a:t>
                      </a: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 * @see </a:t>
                      </a:r>
                      <a:r>
                        <a:rPr lang="en-US" sz="800" kern="0" dirty="0" err="1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org.eclipse.core.runtime.Plugins#start</a:t>
                      </a: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800" kern="0" dirty="0" err="1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org.osgi.framework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 * .</a:t>
                      </a:r>
                      <a:r>
                        <a:rPr lang="en-US" sz="800" kern="0" dirty="0" err="1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BundleContext</a:t>
                      </a: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 */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void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start(</a:t>
                      </a:r>
                      <a:r>
                        <a:rPr lang="en-US" sz="8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BundleContext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context)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throws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Exception {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800" b="1" kern="0" dirty="0" err="1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super</a:t>
                      </a:r>
                      <a:r>
                        <a:rPr lang="en-US" sz="8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.start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(context);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800" i="1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plugin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this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}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/*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 * (non-</a:t>
                      </a:r>
                      <a:r>
                        <a:rPr lang="en-US" sz="800" u="sng" kern="0" dirty="0" err="1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Javadoc</a:t>
                      </a: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 * @see </a:t>
                      </a:r>
                      <a:r>
                        <a:rPr lang="en-US" sz="800" kern="0" dirty="0" err="1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org.eclipse.core.runtime.Plugin#stop</a:t>
                      </a: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</a:t>
                      </a:r>
                      <a:r>
                        <a:rPr lang="en-US" sz="800" kern="0" dirty="0" err="1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org.osgi.framework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 * .</a:t>
                      </a:r>
                      <a:r>
                        <a:rPr lang="en-US" sz="800" kern="0" dirty="0" err="1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BundleContext</a:t>
                      </a: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)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 */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void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stop(</a:t>
                      </a:r>
                      <a:r>
                        <a:rPr lang="en-US" sz="8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BundleContext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context)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throws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Exception {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800" i="1" kern="0" dirty="0" err="1">
                          <a:solidFill>
                            <a:srgbClr val="0000C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plugin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= </a:t>
                      </a:r>
                      <a:r>
                        <a:rPr lang="en-US" sz="8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null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800" b="1" kern="0" dirty="0" err="1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super</a:t>
                      </a:r>
                      <a:r>
                        <a:rPr lang="en-US" sz="8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.stop</a:t>
                      </a: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(context);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}</a:t>
                      </a:r>
                      <a:endParaRPr lang="zh-CN" sz="8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latin typeface="Courier New"/>
                          <a:cs typeface="宋体"/>
                        </a:rPr>
                        <a:t>}</a:t>
                      </a:r>
                      <a:endParaRPr lang="zh-CN" sz="800" kern="100" dirty="0">
                        <a:latin typeface="宋体"/>
                        <a:cs typeface="宋体"/>
                      </a:endParaRPr>
                    </a:p>
                  </a:txBody>
                  <a:tcPr marL="27535" marR="275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1800" dirty="0" smtClean="0"/>
              <a:t>TC</a:t>
            </a:r>
            <a:r>
              <a:rPr lang="zh-CN" altLang="en-US" sz="1800" dirty="0" smtClean="0"/>
              <a:t>中对话框讲解，主要针对实例，在系统中添加新建</a:t>
            </a:r>
            <a:r>
              <a:rPr lang="en-US" altLang="zh-CN" sz="1800" dirty="0" smtClean="0"/>
              <a:t>Folder</a:t>
            </a:r>
            <a:r>
              <a:rPr lang="zh-CN" altLang="en-US" sz="1800" dirty="0" smtClean="0"/>
              <a:t>操作</a:t>
            </a:r>
            <a:endParaRPr lang="en-US" altLang="zh-CN" sz="1800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>
              <a:buAutoNum type="arabicPeriod" startAt="7"/>
            </a:pPr>
            <a:r>
              <a:rPr lang="zh-CN" altLang="en-US" sz="1800" dirty="0" smtClean="0"/>
              <a:t>新建</a:t>
            </a:r>
            <a:r>
              <a:rPr lang="en-US" altLang="zh-CN" sz="1800" dirty="0" err="1" smtClean="0"/>
              <a:t>com.origin.custom.handler</a:t>
            </a:r>
            <a:r>
              <a:rPr lang="zh-CN" altLang="en-US" sz="1800" dirty="0" smtClean="0"/>
              <a:t>包，并在该包中新建</a:t>
            </a:r>
            <a:r>
              <a:rPr lang="en-US" altLang="zh-CN" sz="1800" dirty="0" smtClean="0"/>
              <a:t>Handler</a:t>
            </a:r>
            <a:r>
              <a:rPr lang="zh-CN" altLang="en-US" sz="1800" dirty="0" smtClean="0"/>
              <a:t>类</a:t>
            </a:r>
            <a:r>
              <a:rPr lang="en-US" altLang="zh-CN" sz="1800" dirty="0" err="1" smtClean="0"/>
              <a:t>NewFolderHandler</a:t>
            </a:r>
            <a:r>
              <a:rPr lang="en-US" altLang="zh-CN" sz="1800" dirty="0" smtClean="0"/>
              <a:t>,</a:t>
            </a:r>
            <a:r>
              <a:rPr lang="zh-CN" altLang="en-US" sz="1800" dirty="0" smtClean="0"/>
              <a:t>该类继承于</a:t>
            </a:r>
            <a:r>
              <a:rPr lang="en-US" altLang="zh-CN" sz="1800" dirty="0" err="1" smtClean="0"/>
              <a:t>AbstractHandler</a:t>
            </a:r>
            <a:r>
              <a:rPr lang="zh-CN" altLang="en-US" sz="1800" dirty="0" smtClean="0"/>
              <a:t>。代码如下</a:t>
            </a:r>
            <a:r>
              <a:rPr lang="en-US" altLang="zh-CN" sz="1800" dirty="0" smtClean="0"/>
              <a:t>:</a:t>
            </a:r>
          </a:p>
          <a:p>
            <a:pPr>
              <a:buNone/>
            </a:pPr>
            <a:endParaRPr lang="en-US" altLang="zh-CN" sz="1800" dirty="0" smtClean="0"/>
          </a:p>
          <a:p>
            <a:pPr>
              <a:buNone/>
            </a:pPr>
            <a:endParaRPr lang="zh-CN" altLang="en-US" sz="2400" dirty="0" smtClean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57224" y="2071678"/>
          <a:ext cx="7358114" cy="4071966"/>
        </p:xfrm>
        <a:graphic>
          <a:graphicData uri="http://schemas.openxmlformats.org/drawingml/2006/table">
            <a:tbl>
              <a:tblPr/>
              <a:tblGrid>
                <a:gridCol w="7358114"/>
              </a:tblGrid>
              <a:tr h="407196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package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com.origin.custom.handler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import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org.eclipse.core.commands.AbstractHandler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import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org.eclipse.core.commands.ExecutionEvent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import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org.eclipse.core.commands.ExecutionException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class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NewFolderHandler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extends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AbstractHandler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{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600" kern="0" dirty="0">
                          <a:solidFill>
                            <a:srgbClr val="646464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@Override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</a:t>
                      </a:r>
                      <a:r>
                        <a:rPr lang="en-US" sz="16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public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Object execute(</a:t>
                      </a:r>
                      <a:r>
                        <a:rPr lang="en-US" sz="1600" kern="0" dirty="0" err="1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ExecutionEvent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arg0) </a:t>
                      </a:r>
                      <a:r>
                        <a:rPr lang="en-US" sz="1600" b="1" kern="0" dirty="0" smtClean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throws</a:t>
                      </a:r>
                      <a:r>
                        <a:rPr lang="en-US" sz="1600" b="1" kern="0" baseline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    </a:t>
                      </a:r>
                      <a:r>
                        <a:rPr lang="en-US" sz="1600" kern="0" dirty="0" err="1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ExecutionException</a:t>
                      </a:r>
                      <a:r>
                        <a:rPr lang="en-US" sz="1600" kern="0" dirty="0" smtClean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{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16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// </a:t>
                      </a:r>
                      <a:r>
                        <a:rPr lang="en-US" sz="1600" b="1" kern="0" dirty="0">
                          <a:solidFill>
                            <a:srgbClr val="7F9FB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TODO</a:t>
                      </a:r>
                      <a:r>
                        <a:rPr lang="en-US" sz="1600" kern="0" dirty="0">
                          <a:solidFill>
                            <a:srgbClr val="3F7F5F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Auto-generated method stub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	</a:t>
                      </a:r>
                      <a:r>
                        <a:rPr lang="en-US" sz="16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return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7F0055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null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;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latin typeface="Courier New"/>
                          <a:ea typeface="宋体"/>
                          <a:cs typeface="Times New Roman"/>
                        </a:rPr>
                        <a:t>	}</a:t>
                      </a:r>
                      <a:endParaRPr lang="zh-CN" sz="1600" kern="100" dirty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R="254000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latin typeface="Courier New"/>
                          <a:cs typeface="宋体"/>
                        </a:rPr>
                        <a:t>}</a:t>
                      </a:r>
                      <a:endParaRPr lang="zh-CN" sz="1600" kern="100" dirty="0">
                        <a:latin typeface="宋体"/>
                        <a:cs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欧俊2008标准演示模板">
  <a:themeElements>
    <a:clrScheme name="欧俊2008标准演示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欧俊2008标准演示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900" b="1" i="0" u="none" strike="noStrike" cap="none" normalizeH="0" baseline="0" smtClean="0">
            <a:ln>
              <a:noFill/>
            </a:ln>
            <a:solidFill>
              <a:srgbClr val="FFC000"/>
            </a:solidFill>
            <a:effectLst/>
            <a:latin typeface="Arial" charset="0"/>
            <a:ea typeface="宋体" pitchFamily="2" charset="-122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900" b="1" i="0" u="none" strike="noStrike" cap="none" normalizeH="0" baseline="0" smtClean="0">
            <a:ln>
              <a:noFill/>
            </a:ln>
            <a:solidFill>
              <a:srgbClr val="FFC000"/>
            </a:solidFill>
            <a:effectLst/>
            <a:latin typeface="Arial" charset="0"/>
            <a:ea typeface="宋体" pitchFamily="2" charset="-122"/>
            <a:cs typeface="Arial" charset="0"/>
          </a:defRPr>
        </a:defPPr>
      </a:lstStyle>
    </a:lnDef>
  </a:objectDefaults>
  <a:extraClrSchemeLst>
    <a:extraClrScheme>
      <a:clrScheme name="欧俊2008标准演示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1459</Words>
  <Application>Microsoft Office PowerPoint</Application>
  <PresentationFormat>全屏显示(4:3)</PresentationFormat>
  <Paragraphs>375</Paragraphs>
  <Slides>23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25" baseType="lpstr">
      <vt:lpstr>Office 主题</vt:lpstr>
      <vt:lpstr>欧俊2008标准演示模板</vt:lpstr>
      <vt:lpstr>幻灯片 1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  <vt:lpstr>TC中对话框讲解，主要针对实例，在系统中添加新建Folder操作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liyf</cp:lastModifiedBy>
  <cp:revision>60</cp:revision>
  <dcterms:modified xsi:type="dcterms:W3CDTF">2011-03-09T03:22:46Z</dcterms:modified>
</cp:coreProperties>
</file>