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04" autoAdjust="0"/>
  </p:normalViewPr>
  <p:slideViewPr>
    <p:cSldViewPr>
      <p:cViewPr varScale="1">
        <p:scale>
          <a:sx n="66" d="100"/>
          <a:sy n="66" d="100"/>
        </p:scale>
        <p:origin x="-120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90A0B4-E253-4806-BE69-3B32EBA28F63}" type="datetimeFigureOut">
              <a:rPr lang="zh-CN" altLang="en-US" smtClean="0"/>
              <a:pPr/>
              <a:t>2011/3/9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EAA6C-22A8-4D43-991A-068F401505E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4BEAA6C-22A8-4D43-991A-068F401505EA}" type="slidenum">
              <a:rPr lang="zh-CN" altLang="en-US" smtClean="0"/>
              <a:pPr/>
              <a:t>10</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4BEAA6C-22A8-4D43-991A-068F401505EA}" type="slidenum">
              <a:rPr lang="zh-CN" altLang="en-US" smtClean="0"/>
              <a:pPr/>
              <a:t>11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4BEAA6C-22A8-4D43-991A-068F401505EA}" type="slidenum">
              <a:rPr lang="zh-CN" altLang="en-US" smtClean="0"/>
              <a:pPr/>
              <a:t>12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2276475"/>
          </a:xfrm>
          <a:prstGeom prst="rect">
            <a:avLst/>
          </a:prstGeom>
          <a:solidFill>
            <a:srgbClr val="486484"/>
          </a:solidFill>
          <a:ln w="9525">
            <a:noFill/>
            <a:miter lim="800000"/>
            <a:headEnd/>
            <a:tailEnd/>
          </a:ln>
          <a:effectLst/>
        </p:spPr>
        <p:txBody>
          <a:bodyPr wrap="none" anchor="ctr"/>
          <a:lstStyle/>
          <a:p>
            <a:pPr>
              <a:defRPr/>
            </a:pPr>
            <a:endParaRPr lang="zh-CN" altLang="en-US"/>
          </a:p>
        </p:txBody>
      </p:sp>
      <p:sp>
        <p:nvSpPr>
          <p:cNvPr id="5" name="Rectangle 5"/>
          <p:cNvSpPr>
            <a:spLocks noChangeArrowheads="1"/>
          </p:cNvSpPr>
          <p:nvPr/>
        </p:nvSpPr>
        <p:spPr bwMode="auto">
          <a:xfrm>
            <a:off x="8964613" y="0"/>
            <a:ext cx="179387" cy="2276475"/>
          </a:xfrm>
          <a:prstGeom prst="rect">
            <a:avLst/>
          </a:prstGeom>
          <a:solidFill>
            <a:srgbClr val="7896B6"/>
          </a:solidFill>
          <a:ln w="9525">
            <a:noFill/>
            <a:miter lim="800000"/>
            <a:headEnd/>
            <a:tailEnd/>
          </a:ln>
          <a:effectLst/>
        </p:spPr>
        <p:txBody>
          <a:bodyPr wrap="none" anchor="ctr"/>
          <a:lstStyle/>
          <a:p>
            <a:pPr>
              <a:defRPr/>
            </a:pPr>
            <a:endParaRPr lang="zh-CN" altLang="en-US"/>
          </a:p>
        </p:txBody>
      </p:sp>
      <p:pic>
        <p:nvPicPr>
          <p:cNvPr id="6" name="Picture 9" descr="logoforppt2008"/>
          <p:cNvPicPr>
            <a:picLocks noChangeAspect="1" noChangeArrowheads="1"/>
          </p:cNvPicPr>
          <p:nvPr/>
        </p:nvPicPr>
        <p:blipFill>
          <a:blip r:embed="rId2"/>
          <a:srcRect/>
          <a:stretch>
            <a:fillRect/>
          </a:stretch>
        </p:blipFill>
        <p:spPr bwMode="auto">
          <a:xfrm>
            <a:off x="250825" y="260350"/>
            <a:ext cx="3097213" cy="1108075"/>
          </a:xfrm>
          <a:prstGeom prst="rect">
            <a:avLst/>
          </a:prstGeom>
          <a:noFill/>
          <a:ln w="9525">
            <a:noFill/>
            <a:miter lim="800000"/>
            <a:headEnd/>
            <a:tailEnd/>
          </a:ln>
        </p:spPr>
      </p:pic>
      <p:sp>
        <p:nvSpPr>
          <p:cNvPr id="64514" name="Rectangle 2"/>
          <p:cNvSpPr>
            <a:spLocks noGrp="1" noChangeArrowheads="1"/>
          </p:cNvSpPr>
          <p:nvPr>
            <p:ph type="ctrTitle"/>
          </p:nvPr>
        </p:nvSpPr>
        <p:spPr>
          <a:xfrm>
            <a:off x="3348038" y="2781300"/>
            <a:ext cx="5616575" cy="819150"/>
          </a:xfrm>
        </p:spPr>
        <p:txBody>
          <a:bodyPr/>
          <a:lstStyle>
            <a:lvl1pPr>
              <a:defRPr>
                <a:solidFill>
                  <a:schemeClr val="tx1"/>
                </a:solidFill>
              </a:defRPr>
            </a:lvl1pPr>
          </a:lstStyle>
          <a:p>
            <a:r>
              <a:rPr lang="zh-CN" altLang="en-US"/>
              <a:t>单击此处编辑母版标题样式</a:t>
            </a:r>
          </a:p>
        </p:txBody>
      </p:sp>
      <p:sp>
        <p:nvSpPr>
          <p:cNvPr id="64515" name="Rectangle 3"/>
          <p:cNvSpPr>
            <a:spLocks noGrp="1" noChangeArrowheads="1"/>
          </p:cNvSpPr>
          <p:nvPr>
            <p:ph type="subTitle" idx="1"/>
          </p:nvPr>
        </p:nvSpPr>
        <p:spPr>
          <a:xfrm>
            <a:off x="3348038" y="3886200"/>
            <a:ext cx="5616575" cy="1752600"/>
          </a:xfrm>
        </p:spPr>
        <p:txBody>
          <a:bodyPr/>
          <a:lstStyle>
            <a:lvl1pPr marL="0" indent="0">
              <a:buFontTx/>
              <a:buNone/>
              <a:defRPr sz="2800"/>
            </a:lvl1pPr>
          </a:lstStyle>
          <a:p>
            <a:r>
              <a:rPr lang="zh-CN" altLang="en-US"/>
              <a:t>单击此处编辑母版副标题样式</a:t>
            </a:r>
          </a:p>
        </p:txBody>
      </p:sp>
      <p:sp>
        <p:nvSpPr>
          <p:cNvPr id="7" name="Footer Placeholder 4"/>
          <p:cNvSpPr>
            <a:spLocks noGrp="1"/>
          </p:cNvSpPr>
          <p:nvPr>
            <p:ph type="ftr" sz="quarter" idx="10"/>
          </p:nvPr>
        </p:nvSpPr>
        <p:spPr>
          <a:xfrm>
            <a:off x="4787900" y="6524625"/>
            <a:ext cx="3702050" cy="73025"/>
          </a:xfrm>
        </p:spPr>
        <p:txBody>
          <a:bodyPr/>
          <a:lstStyle>
            <a:lvl1pPr>
              <a:defRPr/>
            </a:lvl1pPr>
          </a:lstStyle>
          <a:p>
            <a:pPr>
              <a:defRPr/>
            </a:pPr>
            <a:r>
              <a:rPr lang="en-US" altLang="zh-CN"/>
              <a:t>© Origin Enterprise Solutions Ltd</a:t>
            </a:r>
            <a:r>
              <a:rPr lang="en-US" altLang="zh-CN">
                <a:solidFill>
                  <a:srgbClr val="7896B6"/>
                </a:solidFill>
              </a:rPr>
              <a:t>. </a:t>
            </a:r>
            <a:r>
              <a:rPr lang="en-US" altLang="zh-CN" b="1">
                <a:solidFill>
                  <a:srgbClr val="7896B6"/>
                </a:solidFill>
              </a:rPr>
              <a:t> |</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8" name="Slide Number Placeholder 5"/>
          <p:cNvSpPr>
            <a:spLocks noGrp="1"/>
          </p:cNvSpPr>
          <p:nvPr>
            <p:ph type="sldNum" sz="quarter" idx="11"/>
          </p:nvPr>
        </p:nvSpPr>
        <p:spPr/>
        <p:txBody>
          <a:bodyPr/>
          <a:lstStyle>
            <a:lvl1pPr>
              <a:defRPr/>
            </a:lvl1pPr>
          </a:lstStyle>
          <a:p>
            <a:pPr>
              <a:defRPr/>
            </a:pPr>
            <a:fld id="{552DA12A-DADE-4CF2-856A-E2C048354543}" type="slidenum">
              <a:rPr lang="zh-CN" altLang="en-US"/>
              <a:pPr>
                <a:defRPr/>
              </a:pPr>
              <a:t>‹#›</a:t>
            </a:fld>
            <a:endParaRPr lang="en-US" altLang="zh-CN"/>
          </a:p>
        </p:txBody>
      </p:sp>
      <p:sp>
        <p:nvSpPr>
          <p:cNvPr id="9" name="Rectangle 8"/>
          <p:cNvSpPr>
            <a:spLocks noGrp="1" noChangeArrowheads="1"/>
          </p:cNvSpPr>
          <p:nvPr>
            <p:ph type="dt" sz="quarter" idx="12"/>
          </p:nvPr>
        </p:nvSpPr>
        <p:spPr bwMode="auto">
          <a:xfrm>
            <a:off x="457200" y="6453188"/>
            <a:ext cx="2133600" cy="26828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b="0">
                <a:solidFill>
                  <a:schemeClr val="tx1"/>
                </a:solidFill>
                <a:cs typeface="Arial" charset="0"/>
              </a:defRPr>
            </a:lvl1pPr>
          </a:lstStyle>
          <a:p>
            <a:pPr>
              <a:defRPr/>
            </a:pPr>
            <a:fld id="{CEE138E8-A79D-4A8F-AECB-70E373D78DF9}" type="datetime1">
              <a:rPr lang="zh-CN" altLang="en-US"/>
              <a:pPr>
                <a:defRPr/>
              </a:pPr>
              <a:t>2011/3/9</a:t>
            </a:fld>
            <a:endParaRPr lang="en-US" altLang="zh-CN"/>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5" name="灯片编号占位符 4"/>
          <p:cNvSpPr>
            <a:spLocks noGrp="1"/>
          </p:cNvSpPr>
          <p:nvPr>
            <p:ph type="sldNum" sz="quarter" idx="11"/>
          </p:nvPr>
        </p:nvSpPr>
        <p:spPr/>
        <p:txBody>
          <a:bodyPr/>
          <a:lstStyle>
            <a:lvl1pPr>
              <a:defRPr/>
            </a:lvl1pPr>
          </a:lstStyle>
          <a:p>
            <a:pPr>
              <a:defRPr/>
            </a:pPr>
            <a:fld id="{86E1F9A5-5918-4B88-8ED3-E923A3F18532}" type="slidenum">
              <a:rPr lang="zh-CN" altLang="en-US"/>
              <a:pPr>
                <a:defRPr/>
              </a:pPr>
              <a:t>‹#›</a:t>
            </a:fld>
            <a:endParaRPr lang="en-US" altLang="zh-CN"/>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页脚占位符 3"/>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5" name="灯片编号占位符 4"/>
          <p:cNvSpPr>
            <a:spLocks noGrp="1"/>
          </p:cNvSpPr>
          <p:nvPr>
            <p:ph type="sldNum" sz="quarter" idx="11"/>
          </p:nvPr>
        </p:nvSpPr>
        <p:spPr/>
        <p:txBody>
          <a:bodyPr/>
          <a:lstStyle>
            <a:lvl1pPr>
              <a:defRPr/>
            </a:lvl1pPr>
          </a:lstStyle>
          <a:p>
            <a:pPr>
              <a:defRPr/>
            </a:pPr>
            <a:fld id="{49C01072-3E8F-474C-ACA3-56D782615577}" type="slidenum">
              <a:rPr lang="zh-CN" altLang="en-US"/>
              <a:pPr>
                <a:defRPr/>
              </a:pPr>
              <a:t>‹#›</a:t>
            </a:fld>
            <a:endParaRPr lang="en-US" altLang="zh-CN"/>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125538"/>
            <a:ext cx="4038600" cy="518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9313" y="1125538"/>
            <a:ext cx="4038600" cy="518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6" name="灯片编号占位符 5"/>
          <p:cNvSpPr>
            <a:spLocks noGrp="1"/>
          </p:cNvSpPr>
          <p:nvPr>
            <p:ph type="sldNum" sz="quarter" idx="11"/>
          </p:nvPr>
        </p:nvSpPr>
        <p:spPr/>
        <p:txBody>
          <a:bodyPr/>
          <a:lstStyle>
            <a:lvl1pPr>
              <a:defRPr/>
            </a:lvl1pPr>
          </a:lstStyle>
          <a:p>
            <a:pPr>
              <a:defRPr/>
            </a:pPr>
            <a:fld id="{A1AD3B67-E331-4778-A8A5-885061149AC8}" type="slidenum">
              <a:rPr lang="zh-CN" altLang="en-US"/>
              <a:pPr>
                <a:defRPr/>
              </a:pPr>
              <a:t>‹#›</a:t>
            </a:fld>
            <a:endParaRPr lang="en-US" altLang="zh-CN"/>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页脚占位符 6"/>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8" name="灯片编号占位符 7"/>
          <p:cNvSpPr>
            <a:spLocks noGrp="1"/>
          </p:cNvSpPr>
          <p:nvPr>
            <p:ph type="sldNum" sz="quarter" idx="11"/>
          </p:nvPr>
        </p:nvSpPr>
        <p:spPr/>
        <p:txBody>
          <a:bodyPr/>
          <a:lstStyle>
            <a:lvl1pPr>
              <a:defRPr/>
            </a:lvl1pPr>
          </a:lstStyle>
          <a:p>
            <a:pPr>
              <a:defRPr/>
            </a:pPr>
            <a:fld id="{84672EC4-F1B5-4811-8A0D-A30740025382}" type="slidenum">
              <a:rPr lang="zh-CN" altLang="en-US"/>
              <a:pPr>
                <a:defRPr/>
              </a:pPr>
              <a:t>‹#›</a:t>
            </a:fld>
            <a:endParaRPr lang="en-US" altLang="zh-CN"/>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页脚占位符 2"/>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4" name="灯片编号占位符 3"/>
          <p:cNvSpPr>
            <a:spLocks noGrp="1"/>
          </p:cNvSpPr>
          <p:nvPr>
            <p:ph type="sldNum" sz="quarter" idx="11"/>
          </p:nvPr>
        </p:nvSpPr>
        <p:spPr/>
        <p:txBody>
          <a:bodyPr/>
          <a:lstStyle>
            <a:lvl1pPr>
              <a:defRPr/>
            </a:lvl1pPr>
          </a:lstStyle>
          <a:p>
            <a:pPr>
              <a:defRPr/>
            </a:pPr>
            <a:fld id="{965FFA7C-7891-45BC-BBFE-441BCFF94328}" type="slidenum">
              <a:rPr lang="zh-CN" altLang="en-US"/>
              <a:pPr>
                <a:defRPr/>
              </a:pPr>
              <a:t>‹#›</a:t>
            </a:fld>
            <a:endParaRPr lang="en-US" altLang="zh-CN"/>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3" name="灯片编号占位符 2"/>
          <p:cNvSpPr>
            <a:spLocks noGrp="1"/>
          </p:cNvSpPr>
          <p:nvPr>
            <p:ph type="sldNum" sz="quarter" idx="11"/>
          </p:nvPr>
        </p:nvSpPr>
        <p:spPr/>
        <p:txBody>
          <a:bodyPr/>
          <a:lstStyle>
            <a:lvl1pPr>
              <a:defRPr/>
            </a:lvl1pPr>
          </a:lstStyle>
          <a:p>
            <a:pPr>
              <a:defRPr/>
            </a:pPr>
            <a:fld id="{9B08DF86-2FC5-47E2-84A4-6A6E75506D66}" type="slidenum">
              <a:rPr lang="zh-CN" altLang="en-US"/>
              <a:pPr>
                <a:defRPr/>
              </a:pPr>
              <a:t>‹#›</a:t>
            </a:fld>
            <a:endParaRPr lang="en-US" altLang="zh-CN"/>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6" name="灯片编号占位符 5"/>
          <p:cNvSpPr>
            <a:spLocks noGrp="1"/>
          </p:cNvSpPr>
          <p:nvPr>
            <p:ph type="sldNum" sz="quarter" idx="11"/>
          </p:nvPr>
        </p:nvSpPr>
        <p:spPr/>
        <p:txBody>
          <a:bodyPr/>
          <a:lstStyle>
            <a:lvl1pPr>
              <a:defRPr/>
            </a:lvl1pPr>
          </a:lstStyle>
          <a:p>
            <a:pPr>
              <a:defRPr/>
            </a:pPr>
            <a:fld id="{DDC8E63A-541F-41C7-95FE-00A3ECAD9C97}" type="slidenum">
              <a:rPr lang="zh-CN" altLang="en-US"/>
              <a:pPr>
                <a:defRPr/>
              </a:pPr>
              <a:t>‹#›</a:t>
            </a:fld>
            <a:endParaRPr lang="en-US" altLang="zh-CN"/>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6" name="灯片编号占位符 5"/>
          <p:cNvSpPr>
            <a:spLocks noGrp="1"/>
          </p:cNvSpPr>
          <p:nvPr>
            <p:ph type="sldNum" sz="quarter" idx="11"/>
          </p:nvPr>
        </p:nvSpPr>
        <p:spPr/>
        <p:txBody>
          <a:bodyPr/>
          <a:lstStyle>
            <a:lvl1pPr>
              <a:defRPr/>
            </a:lvl1pPr>
          </a:lstStyle>
          <a:p>
            <a:pPr>
              <a:defRPr/>
            </a:pPr>
            <a:fld id="{5874B6C6-6CB0-4D28-8768-AED092974FBE}" type="slidenum">
              <a:rPr lang="zh-CN" altLang="en-US"/>
              <a:pPr>
                <a:defRPr/>
              </a:pPr>
              <a:t>‹#›</a:t>
            </a:fld>
            <a:endParaRPr lang="en-US" altLang="zh-CN"/>
          </a:p>
        </p:txBody>
      </p:sp>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5" name="灯片编号占位符 4"/>
          <p:cNvSpPr>
            <a:spLocks noGrp="1"/>
          </p:cNvSpPr>
          <p:nvPr>
            <p:ph type="sldNum" sz="quarter" idx="11"/>
          </p:nvPr>
        </p:nvSpPr>
        <p:spPr/>
        <p:txBody>
          <a:bodyPr/>
          <a:lstStyle>
            <a:lvl1pPr>
              <a:defRPr/>
            </a:lvl1pPr>
          </a:lstStyle>
          <a:p>
            <a:pPr>
              <a:defRPr/>
            </a:pPr>
            <a:fld id="{1B4736C1-0447-43D2-82B2-933DA8E443C8}" type="slidenum">
              <a:rPr lang="zh-CN" altLang="en-US"/>
              <a:pPr>
                <a:defRPr/>
              </a:pPr>
              <a:t>‹#›</a:t>
            </a:fld>
            <a:endParaRPr lang="en-US" altLang="zh-CN"/>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8925" y="274638"/>
            <a:ext cx="2058988" cy="603408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29325" cy="603408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lvl1pPr>
              <a:defRPr/>
            </a:lvl1pPr>
          </a:lstStyle>
          <a:p>
            <a:pPr>
              <a:defRPr/>
            </a:pPr>
            <a:r>
              <a:rPr lang="en-US" altLang="zh-CN"/>
              <a:t>© Origin Enterprise Solutions Ltd. </a:t>
            </a:r>
            <a:r>
              <a:rPr lang="en-US" altLang="zh-CN" b="1"/>
              <a:t> </a:t>
            </a:r>
            <a:r>
              <a:rPr lang="en-US" altLang="zh-CN" b="1">
                <a:solidFill>
                  <a:srgbClr val="7896B6"/>
                </a:solidFill>
              </a:rPr>
              <a:t>|</a:t>
            </a:r>
            <a:r>
              <a:rPr lang="en-US" altLang="zh-CN" b="1">
                <a:solidFill>
                  <a:srgbClr val="FFC000"/>
                </a:solidFill>
              </a:rPr>
              <a:t> </a:t>
            </a:r>
            <a:r>
              <a:rPr lang="en-US" altLang="zh-CN" b="1"/>
              <a:t> </a:t>
            </a:r>
            <a:r>
              <a:rPr lang="en-US" altLang="zh-CN" b="1">
                <a:solidFill>
                  <a:schemeClr val="tx1"/>
                </a:solidFill>
              </a:rPr>
              <a:t> </a:t>
            </a:r>
            <a:r>
              <a:rPr lang="en-US" altLang="zh-CN">
                <a:solidFill>
                  <a:schemeClr val="tx1"/>
                </a:solidFill>
              </a:rPr>
              <a:t>www.origin.com.cn</a:t>
            </a:r>
            <a:r>
              <a:rPr lang="en-US" altLang="zh-CN"/>
              <a:t>  </a:t>
            </a:r>
          </a:p>
        </p:txBody>
      </p:sp>
      <p:sp>
        <p:nvSpPr>
          <p:cNvPr id="5" name="灯片编号占位符 4"/>
          <p:cNvSpPr>
            <a:spLocks noGrp="1"/>
          </p:cNvSpPr>
          <p:nvPr>
            <p:ph type="sldNum" sz="quarter" idx="11"/>
          </p:nvPr>
        </p:nvSpPr>
        <p:spPr/>
        <p:txBody>
          <a:bodyPr/>
          <a:lstStyle>
            <a:lvl1pPr>
              <a:defRPr/>
            </a:lvl1pPr>
          </a:lstStyle>
          <a:p>
            <a:pPr>
              <a:defRPr/>
            </a:pPr>
            <a:fld id="{EE58720A-3812-4DD1-80E5-4EFE46E26BB1}" type="slidenum">
              <a:rPr lang="zh-CN" altLang="en-US"/>
              <a:pPr>
                <a:defRPr/>
              </a:pPr>
              <a:t>‹#›</a:t>
            </a:fld>
            <a:endParaRPr lang="en-US" altLang="zh-CN"/>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2011/3/9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2011/3/9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0" y="0"/>
            <a:ext cx="9144000" cy="908050"/>
          </a:xfrm>
          <a:prstGeom prst="rect">
            <a:avLst/>
          </a:prstGeom>
          <a:solidFill>
            <a:srgbClr val="486484"/>
          </a:solidFill>
          <a:ln w="9525">
            <a:noFill/>
            <a:miter lim="800000"/>
            <a:headEnd/>
            <a:tailEnd/>
          </a:ln>
          <a:effectLst/>
        </p:spPr>
        <p:txBody>
          <a:bodyPr wrap="none" anchor="ctr"/>
          <a:lstStyle/>
          <a:p>
            <a:pPr>
              <a:defRPr/>
            </a:pPr>
            <a:endParaRPr lang="zh-CN" altLang="en-US"/>
          </a:p>
        </p:txBody>
      </p:sp>
      <p:sp>
        <p:nvSpPr>
          <p:cNvPr id="3075" name="Rectangle 3"/>
          <p:cNvSpPr>
            <a:spLocks noGrp="1" noChangeArrowheads="1"/>
          </p:cNvSpPr>
          <p:nvPr>
            <p:ph type="title"/>
          </p:nvPr>
        </p:nvSpPr>
        <p:spPr bwMode="auto">
          <a:xfrm>
            <a:off x="457200" y="274638"/>
            <a:ext cx="8229600" cy="490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3076" name="Rectangle 4"/>
          <p:cNvSpPr>
            <a:spLocks noGrp="1" noChangeArrowheads="1"/>
          </p:cNvSpPr>
          <p:nvPr>
            <p:ph type="body" idx="1"/>
          </p:nvPr>
        </p:nvSpPr>
        <p:spPr bwMode="auto">
          <a:xfrm>
            <a:off x="468313" y="1125538"/>
            <a:ext cx="8229600" cy="5183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63493" name="Rectangle 5"/>
          <p:cNvSpPr>
            <a:spLocks noChangeArrowheads="1"/>
          </p:cNvSpPr>
          <p:nvPr/>
        </p:nvSpPr>
        <p:spPr bwMode="auto">
          <a:xfrm>
            <a:off x="8964613" y="0"/>
            <a:ext cx="179387" cy="908050"/>
          </a:xfrm>
          <a:prstGeom prst="rect">
            <a:avLst/>
          </a:prstGeom>
          <a:solidFill>
            <a:srgbClr val="7896B6"/>
          </a:solidFill>
          <a:ln w="9525">
            <a:noFill/>
            <a:miter lim="800000"/>
            <a:headEnd/>
            <a:tailEnd/>
          </a:ln>
          <a:effectLst/>
        </p:spPr>
        <p:txBody>
          <a:bodyPr wrap="none" anchor="ctr"/>
          <a:lstStyle/>
          <a:p>
            <a:pPr>
              <a:defRPr/>
            </a:pPr>
            <a:endParaRPr lang="zh-CN" altLang="en-US"/>
          </a:p>
        </p:txBody>
      </p:sp>
      <p:sp>
        <p:nvSpPr>
          <p:cNvPr id="14" name="Footer Placeholder 4"/>
          <p:cNvSpPr>
            <a:spLocks noGrp="1"/>
          </p:cNvSpPr>
          <p:nvPr>
            <p:ph type="ftr" sz="quarter" idx="3"/>
          </p:nvPr>
        </p:nvSpPr>
        <p:spPr>
          <a:xfrm>
            <a:off x="5435600" y="6524625"/>
            <a:ext cx="3054350" cy="152400"/>
          </a:xfrm>
          <a:prstGeom prst="rect">
            <a:avLst/>
          </a:prstGeom>
        </p:spPr>
        <p:txBody>
          <a:bodyPr vert="horz" wrap="square" lIns="91440" tIns="45720" rIns="91440" bIns="45720" numCol="1" anchor="ctr" anchorCtr="0" compatLnSpc="1">
            <a:prstTxWarp prst="textNoShape">
              <a:avLst/>
            </a:prstTxWarp>
          </a:bodyPr>
          <a:lstStyle>
            <a:lvl1pPr>
              <a:defRPr b="0">
                <a:solidFill>
                  <a:srgbClr val="A6A6A6"/>
                </a:solidFill>
                <a:cs typeface="Arial" charset="0"/>
              </a:defRPr>
            </a:lvl1pPr>
          </a:lstStyle>
          <a:p>
            <a:pPr>
              <a:defRPr/>
            </a:pPr>
            <a:r>
              <a:rPr lang="en-US" altLang="zh-CN"/>
              <a:t>© Origin Enterprise Solutions Ltd.  </a:t>
            </a:r>
            <a:r>
              <a:rPr lang="en-US" altLang="zh-CN">
                <a:solidFill>
                  <a:srgbClr val="7896B6"/>
                </a:solidFill>
              </a:rPr>
              <a:t>|</a:t>
            </a:r>
            <a:r>
              <a:rPr lang="en-US" altLang="zh-CN"/>
              <a:t>  </a:t>
            </a:r>
            <a:r>
              <a:rPr lang="en-US" altLang="zh-CN">
                <a:solidFill>
                  <a:schemeClr val="tx1"/>
                </a:solidFill>
              </a:rPr>
              <a:t> www.origin.com.cn</a:t>
            </a:r>
            <a:r>
              <a:rPr lang="en-US" altLang="zh-CN"/>
              <a:t>  </a:t>
            </a:r>
          </a:p>
        </p:txBody>
      </p:sp>
      <p:sp>
        <p:nvSpPr>
          <p:cNvPr id="15" name="Slide Number Placeholder 5"/>
          <p:cNvSpPr>
            <a:spLocks noGrp="1"/>
          </p:cNvSpPr>
          <p:nvPr>
            <p:ph type="sldNum" sz="quarter" idx="4"/>
          </p:nvPr>
        </p:nvSpPr>
        <p:spPr>
          <a:xfrm>
            <a:off x="8758238" y="6457950"/>
            <a:ext cx="249237" cy="2635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tx1"/>
                </a:solidFill>
                <a:cs typeface="Arial" charset="0"/>
              </a:defRPr>
            </a:lvl1pPr>
          </a:lstStyle>
          <a:p>
            <a:pPr>
              <a:defRPr/>
            </a:pPr>
            <a:fld id="{C95DAEBC-47BE-4432-9B82-F70B133D6F24}" type="slidenum">
              <a:rPr lang="zh-CN" altLang="en-US"/>
              <a:pPr>
                <a:defRPr/>
              </a:pPr>
              <a:t>‹#›</a:t>
            </a:fld>
            <a:endParaRPr lang="en-US" altLang="zh-CN"/>
          </a:p>
        </p:txBody>
      </p:sp>
      <p:pic>
        <p:nvPicPr>
          <p:cNvPr id="3080" name="Picture 8" descr="Logo-whitegd"/>
          <p:cNvPicPr>
            <a:picLocks noChangeAspect="1" noChangeArrowheads="1"/>
          </p:cNvPicPr>
          <p:nvPr/>
        </p:nvPicPr>
        <p:blipFill>
          <a:blip r:embed="rId13"/>
          <a:srcRect/>
          <a:stretch>
            <a:fillRect/>
          </a:stretch>
        </p:blipFill>
        <p:spPr bwMode="auto">
          <a:xfrm>
            <a:off x="179388" y="6445250"/>
            <a:ext cx="1368425" cy="2936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Arial" charset="0"/>
          <a:ea typeface="宋体" pitchFamily="2" charset="-122"/>
        </a:defRPr>
      </a:lvl2pPr>
      <a:lvl3pPr algn="l" rtl="0" eaLnBrk="0" fontAlgn="base" hangingPunct="0">
        <a:spcBef>
          <a:spcPct val="0"/>
        </a:spcBef>
        <a:spcAft>
          <a:spcPct val="0"/>
        </a:spcAft>
        <a:defRPr sz="3200">
          <a:solidFill>
            <a:schemeClr val="bg1"/>
          </a:solidFill>
          <a:latin typeface="Arial" charset="0"/>
          <a:ea typeface="宋体" pitchFamily="2" charset="-122"/>
        </a:defRPr>
      </a:lvl3pPr>
      <a:lvl4pPr algn="l" rtl="0" eaLnBrk="0" fontAlgn="base" hangingPunct="0">
        <a:spcBef>
          <a:spcPct val="0"/>
        </a:spcBef>
        <a:spcAft>
          <a:spcPct val="0"/>
        </a:spcAft>
        <a:defRPr sz="3200">
          <a:solidFill>
            <a:schemeClr val="bg1"/>
          </a:solidFill>
          <a:latin typeface="Arial" charset="0"/>
          <a:ea typeface="宋体" pitchFamily="2" charset="-122"/>
        </a:defRPr>
      </a:lvl4pPr>
      <a:lvl5pPr algn="l" rtl="0" eaLnBrk="0" fontAlgn="base" hangingPunct="0">
        <a:spcBef>
          <a:spcPct val="0"/>
        </a:spcBef>
        <a:spcAft>
          <a:spcPct val="0"/>
        </a:spcAft>
        <a:defRPr sz="3200">
          <a:solidFill>
            <a:schemeClr val="bg1"/>
          </a:solidFill>
          <a:latin typeface="Arial" charset="0"/>
          <a:ea typeface="宋体" pitchFamily="2" charset="-122"/>
        </a:defRPr>
      </a:lvl5pPr>
      <a:lvl6pPr marL="457200" algn="l" rtl="0" fontAlgn="base">
        <a:spcBef>
          <a:spcPct val="0"/>
        </a:spcBef>
        <a:spcAft>
          <a:spcPct val="0"/>
        </a:spcAft>
        <a:defRPr sz="3200">
          <a:solidFill>
            <a:schemeClr val="bg1"/>
          </a:solidFill>
          <a:latin typeface="Arial" charset="0"/>
          <a:ea typeface="宋体" pitchFamily="2" charset="-122"/>
        </a:defRPr>
      </a:lvl6pPr>
      <a:lvl7pPr marL="914400" algn="l" rtl="0" fontAlgn="base">
        <a:spcBef>
          <a:spcPct val="0"/>
        </a:spcBef>
        <a:spcAft>
          <a:spcPct val="0"/>
        </a:spcAft>
        <a:defRPr sz="3200">
          <a:solidFill>
            <a:schemeClr val="bg1"/>
          </a:solidFill>
          <a:latin typeface="Arial" charset="0"/>
          <a:ea typeface="宋体" pitchFamily="2" charset="-122"/>
        </a:defRPr>
      </a:lvl7pPr>
      <a:lvl8pPr marL="1371600" algn="l" rtl="0" fontAlgn="base">
        <a:spcBef>
          <a:spcPct val="0"/>
        </a:spcBef>
        <a:spcAft>
          <a:spcPct val="0"/>
        </a:spcAft>
        <a:defRPr sz="3200">
          <a:solidFill>
            <a:schemeClr val="bg1"/>
          </a:solidFill>
          <a:latin typeface="Arial" charset="0"/>
          <a:ea typeface="宋体" pitchFamily="2" charset="-122"/>
        </a:defRPr>
      </a:lvl8pPr>
      <a:lvl9pPr marL="1828800" algn="l" rtl="0" fontAlgn="base">
        <a:spcBef>
          <a:spcPct val="0"/>
        </a:spcBef>
        <a:spcAft>
          <a:spcPct val="0"/>
        </a:spcAft>
        <a:defRPr sz="3200">
          <a:solidFill>
            <a:schemeClr val="bg1"/>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1500167" y="3143250"/>
            <a:ext cx="7072362" cy="1752600"/>
          </a:xfrm>
        </p:spPr>
        <p:txBody>
          <a:bodyPr/>
          <a:lstStyle/>
          <a:p>
            <a:pPr algn="ctr"/>
            <a:r>
              <a:rPr lang="en-US" altLang="zh-CN" sz="4000" dirty="0" err="1" smtClean="0">
                <a:solidFill>
                  <a:schemeClr val="accent2">
                    <a:lumMod val="50000"/>
                  </a:schemeClr>
                </a:solidFill>
              </a:rPr>
              <a:t>Teamcenter</a:t>
            </a:r>
            <a:r>
              <a:rPr lang="zh-CN" altLang="en-US" sz="4000" dirty="0" smtClean="0">
                <a:solidFill>
                  <a:schemeClr val="accent2">
                    <a:lumMod val="50000"/>
                  </a:schemeClr>
                </a:solidFill>
              </a:rPr>
              <a:t>客户化开发</a:t>
            </a:r>
            <a:r>
              <a:rPr lang="zh-CN" altLang="en-US" sz="4000" dirty="0" smtClean="0">
                <a:solidFill>
                  <a:schemeClr val="accent2">
                    <a:lumMod val="50000"/>
                  </a:schemeClr>
                </a:solidFill>
              </a:rPr>
              <a:t>（三）</a:t>
            </a:r>
            <a:endParaRPr lang="en-US" altLang="zh-CN" sz="4000" dirty="0" smtClean="0">
              <a:solidFill>
                <a:schemeClr val="accent2">
                  <a:lumMod val="50000"/>
                </a:schemeClr>
              </a:solidFill>
            </a:endParaRPr>
          </a:p>
          <a:p>
            <a:pPr algn="ctr"/>
            <a:endParaRPr lang="en-US" altLang="zh-CN" sz="4800" dirty="0" smtClean="0"/>
          </a:p>
          <a:p>
            <a:pPr algn="ctr"/>
            <a:endParaRPr lang="en-US" altLang="zh-CN" sz="4800" dirty="0" smtClean="0"/>
          </a:p>
          <a:p>
            <a:pPr algn="ctr"/>
            <a:endParaRPr lang="zh-CN" altLang="en-US" sz="4800" dirty="0" smtClean="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Font typeface="Wingdings" pitchFamily="2" charset="2"/>
              <a:buChar char="Ø"/>
            </a:pPr>
            <a:r>
              <a:rPr lang="en-US" altLang="en-US" sz="2800" dirty="0" err="1" smtClean="0">
                <a:latin typeface="Adobe 明體 Std L" pitchFamily="18" charset="-128"/>
                <a:ea typeface="Adobe 明體 Std L" pitchFamily="18" charset="-128"/>
              </a:rPr>
              <a:t>Teamcenter</a:t>
            </a:r>
            <a:r>
              <a:rPr lang="zh-CN" altLang="en-US" sz="2800" dirty="0" smtClean="0">
                <a:latin typeface="Adobe 明體 Std L" pitchFamily="18" charset="-128"/>
                <a:ea typeface="Adobe 明體 Std L" pitchFamily="18" charset="-128"/>
              </a:rPr>
              <a:t>中</a:t>
            </a:r>
            <a:r>
              <a:rPr lang="en-US" altLang="zh-CN" sz="2800" dirty="0" smtClean="0">
                <a:latin typeface="Adobe 明體 Std L" pitchFamily="18" charset="-128"/>
                <a:ea typeface="Adobe 明體 Std L" pitchFamily="18" charset="-128"/>
              </a:rPr>
              <a:t>BOM</a:t>
            </a:r>
            <a:r>
              <a:rPr lang="zh-CN" altLang="en-US" sz="2800" dirty="0" smtClean="0">
                <a:latin typeface="Adobe 明體 Std L" pitchFamily="18" charset="-128"/>
                <a:ea typeface="Adobe 明體 Std L" pitchFamily="18" charset="-128"/>
              </a:rPr>
              <a:t>结构的构建</a:t>
            </a:r>
            <a:endParaRPr lang="en-US" altLang="zh-CN" sz="2800" dirty="0" smtClean="0">
              <a:latin typeface="Adobe 明體 Std L" pitchFamily="18" charset="-128"/>
              <a:ea typeface="Adobe 明體 Std L" pitchFamily="18" charset="-128"/>
            </a:endParaRPr>
          </a:p>
          <a:p>
            <a:pPr>
              <a:buNone/>
            </a:pPr>
            <a:r>
              <a:rPr lang="en-US" altLang="zh-CN" sz="1800" dirty="0" smtClean="0">
                <a:latin typeface="Adobe 明體 Std L" pitchFamily="18" charset="-128"/>
                <a:ea typeface="Adobe 明體 Std L" pitchFamily="18" charset="-128"/>
              </a:rPr>
              <a:t>              </a:t>
            </a:r>
            <a:r>
              <a:rPr lang="en-US" altLang="zh-CN" sz="1800" dirty="0" err="1" smtClean="0">
                <a:latin typeface="Adobe 明體 Std L" pitchFamily="18" charset="-128"/>
                <a:ea typeface="Adobe 明體 Std L" pitchFamily="18" charset="-128"/>
              </a:rPr>
              <a:t>Teamcenter</a:t>
            </a:r>
            <a:r>
              <a:rPr lang="zh-CN" altLang="en-US" sz="1800" dirty="0" smtClean="0">
                <a:latin typeface="Adobe 明體 Std L" pitchFamily="18" charset="-128"/>
                <a:ea typeface="Adobe 明體 Std L" pitchFamily="18" charset="-128"/>
              </a:rPr>
              <a:t>中的</a:t>
            </a:r>
            <a:r>
              <a:rPr lang="en-US" altLang="zh-CN" sz="1800" dirty="0" smtClean="0">
                <a:latin typeface="Adobe 明體 Std L" pitchFamily="18" charset="-128"/>
                <a:ea typeface="Adobe 明體 Std L" pitchFamily="18" charset="-128"/>
              </a:rPr>
              <a:t>BOM</a:t>
            </a:r>
            <a:r>
              <a:rPr lang="zh-CN" altLang="en-US" sz="1800" dirty="0" smtClean="0">
                <a:latin typeface="Adobe 明體 Std L" pitchFamily="18" charset="-128"/>
                <a:ea typeface="Adobe 明體 Std L" pitchFamily="18" charset="-128"/>
              </a:rPr>
              <a:t>结构建立，具体方法是先在系统中创建</a:t>
            </a:r>
            <a:r>
              <a:rPr lang="en-US" altLang="zh-CN" sz="1800" dirty="0" err="1" smtClean="0">
                <a:latin typeface="Adobe 明體 Std L" pitchFamily="18" charset="-128"/>
                <a:ea typeface="Adobe 明體 Std L" pitchFamily="18" charset="-128"/>
              </a:rPr>
              <a:t>BOMWindow</a:t>
            </a:r>
            <a:r>
              <a:rPr lang="zh-CN" altLang="en-US" sz="1800" dirty="0" smtClean="0">
                <a:latin typeface="Adobe 明體 Std L" pitchFamily="18" charset="-128"/>
                <a:ea typeface="Adobe 明體 Std L" pitchFamily="18" charset="-128"/>
              </a:rPr>
              <a:t>对象，然后再得到</a:t>
            </a:r>
            <a:r>
              <a:rPr lang="en-US" altLang="zh-CN" sz="1800" dirty="0" err="1" smtClean="0">
                <a:latin typeface="Adobe 明體 Std L" pitchFamily="18" charset="-128"/>
                <a:ea typeface="Adobe 明體 Std L" pitchFamily="18" charset="-128"/>
              </a:rPr>
              <a:t>BOMLine</a:t>
            </a:r>
            <a:r>
              <a:rPr lang="zh-CN" altLang="en-US" sz="1800" dirty="0" smtClean="0">
                <a:latin typeface="Adobe 明體 Std L" pitchFamily="18" charset="-128"/>
                <a:ea typeface="Adobe 明體 Std L" pitchFamily="18" charset="-128"/>
              </a:rPr>
              <a:t>对象，然后分别在</a:t>
            </a:r>
            <a:r>
              <a:rPr lang="en-US" altLang="zh-CN" sz="1800" dirty="0" err="1" smtClean="0">
                <a:latin typeface="Adobe 明體 Std L" pitchFamily="18" charset="-128"/>
                <a:ea typeface="Adobe 明體 Std L" pitchFamily="18" charset="-128"/>
              </a:rPr>
              <a:t>BOMLine</a:t>
            </a:r>
            <a:r>
              <a:rPr lang="zh-CN" altLang="en-US" sz="1800" dirty="0" smtClean="0">
                <a:latin typeface="Adobe 明體 Std L" pitchFamily="18" charset="-128"/>
                <a:ea typeface="Adobe 明體 Std L" pitchFamily="18" charset="-128"/>
              </a:rPr>
              <a:t>上进行添加就可以了，实现代码如下</a:t>
            </a:r>
            <a:r>
              <a:rPr lang="en-US" altLang="zh-CN" sz="1800" dirty="0" smtClean="0">
                <a:latin typeface="Adobe 明體 Std L" pitchFamily="18" charset="-128"/>
                <a:ea typeface="Adobe 明體 Std L" pitchFamily="18" charset="-128"/>
              </a:rPr>
              <a:t>:</a:t>
            </a:r>
          </a:p>
          <a:p>
            <a:pPr>
              <a:buNone/>
            </a:pPr>
            <a:r>
              <a:rPr lang="en-US" altLang="zh-CN" sz="1600" dirty="0" smtClean="0">
                <a:latin typeface="Adobe 明體 Std L" pitchFamily="18" charset="-128"/>
                <a:ea typeface="Adobe 明體 Std L" pitchFamily="18" charset="-128"/>
              </a:rPr>
              <a:t>	a)</a:t>
            </a:r>
            <a:r>
              <a:rPr lang="zh-CN" altLang="en-US" sz="1600" dirty="0" smtClean="0">
                <a:latin typeface="Adobe 明體 Std L" pitchFamily="18" charset="-128"/>
                <a:ea typeface="Adobe 明體 Std L" pitchFamily="18" charset="-128"/>
              </a:rPr>
              <a:t>获取版本规则</a:t>
            </a:r>
            <a:endParaRPr lang="en-US" altLang="zh-CN" sz="1600" dirty="0" smtClean="0">
              <a:latin typeface="Adobe 明體 Std L" pitchFamily="18" charset="-128"/>
              <a:ea typeface="Adobe 明體 Std L" pitchFamily="18" charset="-128"/>
            </a:endParaRPr>
          </a:p>
          <a:p>
            <a:pPr>
              <a:buNone/>
            </a:pPr>
            <a:endParaRPr lang="en-US" altLang="zh-CN" sz="2000" dirty="0" smtClean="0">
              <a:latin typeface="Adobe 明體 Std L" pitchFamily="18" charset="-128"/>
              <a:ea typeface="Adobe 明體 Std L" pitchFamily="18" charset="-128"/>
            </a:endParaRPr>
          </a:p>
          <a:p>
            <a:pPr>
              <a:buNone/>
            </a:pPr>
            <a:endParaRPr lang="en-US" altLang="zh-CN" sz="2000" dirty="0" smtClean="0">
              <a:latin typeface="Adobe 明體 Std L" pitchFamily="18" charset="-128"/>
              <a:ea typeface="Adobe 明體 Std L" pitchFamily="18" charset="-128"/>
            </a:endParaRPr>
          </a:p>
          <a:p>
            <a:pPr>
              <a:buNone/>
            </a:pPr>
            <a:endParaRPr lang="en-US" altLang="zh-CN" sz="20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r>
              <a:rPr lang="en-US" altLang="zh-CN" sz="1600" dirty="0" smtClean="0">
                <a:latin typeface="Adobe 明體 Std L" pitchFamily="18" charset="-128"/>
                <a:ea typeface="Adobe 明體 Std L" pitchFamily="18" charset="-128"/>
              </a:rPr>
              <a:t>       b)</a:t>
            </a:r>
            <a:r>
              <a:rPr lang="zh-CN" altLang="en-US" sz="1600" dirty="0" smtClean="0">
                <a:latin typeface="Adobe 明體 Std L" pitchFamily="18" charset="-128"/>
                <a:ea typeface="Adobe 明體 Std L" pitchFamily="18" charset="-128"/>
              </a:rPr>
              <a:t>创建</a:t>
            </a:r>
            <a:r>
              <a:rPr lang="en-US" altLang="zh-CN" sz="1600" dirty="0" err="1" smtClean="0">
                <a:latin typeface="Adobe 明體 Std L" pitchFamily="18" charset="-128"/>
                <a:ea typeface="Adobe 明體 Std L" pitchFamily="18" charset="-128"/>
              </a:rPr>
              <a:t>BOMWindow</a:t>
            </a:r>
            <a:endParaRPr lang="en-US" altLang="zh-CN" sz="1600" dirty="0" smtClean="0">
              <a:latin typeface="Adobe 明體 Std L" pitchFamily="18" charset="-128"/>
              <a:ea typeface="Adobe 明體 Std L" pitchFamily="18" charset="-128"/>
            </a:endParaRPr>
          </a:p>
          <a:p>
            <a:pPr>
              <a:buNone/>
            </a:pPr>
            <a:endParaRPr lang="en-US" altLang="zh-CN" sz="1600" dirty="0" smtClean="0"/>
          </a:p>
          <a:p>
            <a:pPr>
              <a:buNone/>
            </a:pPr>
            <a:r>
              <a:rPr lang="en-US" altLang="zh-CN" sz="2800" dirty="0" smtClean="0">
                <a:latin typeface="+mn-ea"/>
              </a:rPr>
              <a:t>      </a:t>
            </a:r>
          </a:p>
        </p:txBody>
      </p:sp>
      <p:sp>
        <p:nvSpPr>
          <p:cNvPr id="6" name="标题 5"/>
          <p:cNvSpPr>
            <a:spLocks noGrp="1"/>
          </p:cNvSpPr>
          <p:nvPr>
            <p:ph type="title"/>
          </p:nvPr>
        </p:nvSpPr>
        <p:spPr>
          <a:xfrm>
            <a:off x="457200" y="357166"/>
            <a:ext cx="8229600" cy="408009"/>
          </a:xfrm>
        </p:spPr>
        <p:txBody>
          <a:bodyPr/>
          <a:lstStyle/>
          <a:p>
            <a:r>
              <a:rPr lang="en-US" altLang="en-US" dirty="0" err="1" smtClean="0">
                <a:latin typeface="Adobe 明體 Std L" pitchFamily="18" charset="-128"/>
                <a:ea typeface="Adobe 明體 Std L" pitchFamily="18" charset="-128"/>
              </a:rPr>
              <a:t>Teamcenter</a:t>
            </a:r>
            <a:r>
              <a:rPr lang="zh-CN" altLang="en-US" dirty="0" smtClean="0">
                <a:latin typeface="Adobe 明體 Std L" pitchFamily="18" charset="-128"/>
                <a:ea typeface="Adobe 明體 Std L" pitchFamily="18" charset="-128"/>
              </a:rPr>
              <a:t>中</a:t>
            </a:r>
            <a:r>
              <a:rPr lang="en-US" altLang="zh-CN" dirty="0" smtClean="0">
                <a:latin typeface="Adobe 明體 Std L" pitchFamily="18" charset="-128"/>
                <a:ea typeface="Adobe 明體 Std L" pitchFamily="18" charset="-128"/>
              </a:rPr>
              <a:t>BOM</a:t>
            </a:r>
            <a:r>
              <a:rPr lang="zh-CN" altLang="en-US" dirty="0" smtClean="0">
                <a:latin typeface="Adobe 明體 Std L" pitchFamily="18" charset="-128"/>
                <a:ea typeface="Adobe 明體 Std L" pitchFamily="18" charset="-128"/>
              </a:rPr>
              <a:t>结构的构建</a:t>
            </a:r>
            <a:r>
              <a:rPr lang="en-US" altLang="zh-CN" sz="1800" dirty="0" smtClean="0"/>
              <a:t/>
            </a:r>
            <a:br>
              <a:rPr lang="en-US" altLang="zh-CN" sz="1800" dirty="0" smtClean="0"/>
            </a:br>
            <a:endParaRPr lang="zh-CN" altLang="en-US" dirty="0"/>
          </a:p>
        </p:txBody>
      </p:sp>
      <p:graphicFrame>
        <p:nvGraphicFramePr>
          <p:cNvPr id="9" name="表格 8"/>
          <p:cNvGraphicFramePr>
            <a:graphicFrameLocks noGrp="1"/>
          </p:cNvGraphicFramePr>
          <p:nvPr/>
        </p:nvGraphicFramePr>
        <p:xfrm>
          <a:off x="1000100" y="2928934"/>
          <a:ext cx="7786742" cy="1357322"/>
        </p:xfrm>
        <a:graphic>
          <a:graphicData uri="http://schemas.openxmlformats.org/drawingml/2006/table">
            <a:tbl>
              <a:tblPr/>
              <a:tblGrid>
                <a:gridCol w="7786742"/>
              </a:tblGrid>
              <a:tr h="1357322">
                <a:tc>
                  <a:txBody>
                    <a:bodyPr/>
                    <a:lstStyle/>
                    <a:p>
                      <a:pPr algn="l"/>
                      <a:r>
                        <a:rPr lang="en-US" altLang="zh-CN" sz="1600" dirty="0" err="1" smtClean="0">
                          <a:solidFill>
                            <a:srgbClr val="000000"/>
                          </a:solidFill>
                          <a:latin typeface="Courier New"/>
                        </a:rPr>
                        <a:t>TCComponentRevisionRuleType</a:t>
                      </a:r>
                      <a:r>
                        <a:rPr lang="en-US" altLang="zh-CN" sz="1600" dirty="0" smtClean="0">
                          <a:solidFill>
                            <a:srgbClr val="000000"/>
                          </a:solidFill>
                          <a:latin typeface="Courier New"/>
                        </a:rPr>
                        <a:t> </a:t>
                      </a:r>
                      <a:r>
                        <a:rPr lang="en-US" altLang="zh-CN" sz="1600" dirty="0" err="1" smtClean="0">
                          <a:solidFill>
                            <a:srgbClr val="000000"/>
                          </a:solidFill>
                          <a:latin typeface="Courier New"/>
                        </a:rPr>
                        <a:t>imancomponentrevisionruletype</a:t>
                      </a:r>
                      <a:r>
                        <a:rPr lang="en-US" altLang="zh-CN" sz="1600" dirty="0" smtClean="0">
                          <a:solidFill>
                            <a:srgbClr val="000000"/>
                          </a:solidFill>
                          <a:latin typeface="Courier New"/>
                        </a:rPr>
                        <a:t> = (</a:t>
                      </a:r>
                      <a:r>
                        <a:rPr lang="en-US" altLang="zh-CN" sz="1600" dirty="0" err="1" smtClean="0">
                          <a:solidFill>
                            <a:srgbClr val="000000"/>
                          </a:solidFill>
                          <a:latin typeface="Courier New"/>
                        </a:rPr>
                        <a:t>TCComponentRevisionRuleType</a:t>
                      </a:r>
                      <a:r>
                        <a:rPr lang="en-US" altLang="zh-CN" sz="1600" dirty="0" smtClean="0">
                          <a:solidFill>
                            <a:srgbClr val="000000"/>
                          </a:solidFill>
                          <a:latin typeface="Courier New"/>
                        </a:rPr>
                        <a:t>) </a:t>
                      </a:r>
                      <a:r>
                        <a:rPr lang="en-US" altLang="zh-CN" sz="1600" dirty="0" err="1" smtClean="0">
                          <a:solidFill>
                            <a:srgbClr val="0000C0"/>
                          </a:solidFill>
                          <a:latin typeface="Courier New"/>
                        </a:rPr>
                        <a:t>session</a:t>
                      </a:r>
                      <a:r>
                        <a:rPr lang="en-US" altLang="zh-CN" sz="1600" dirty="0" err="1" smtClean="0">
                          <a:solidFill>
                            <a:srgbClr val="000000"/>
                          </a:solidFill>
                          <a:latin typeface="Courier New"/>
                        </a:rPr>
                        <a:t>.getTypeComponent</a:t>
                      </a:r>
                      <a:r>
                        <a:rPr lang="en-US" altLang="zh-CN" sz="1600" dirty="0" smtClean="0">
                          <a:solidFill>
                            <a:srgbClr val="000000"/>
                          </a:solidFill>
                          <a:latin typeface="Courier New"/>
                        </a:rPr>
                        <a:t>(</a:t>
                      </a:r>
                      <a:r>
                        <a:rPr lang="en-US" altLang="zh-CN" sz="1600" dirty="0" smtClean="0">
                          <a:solidFill>
                            <a:srgbClr val="2A00FF"/>
                          </a:solidFill>
                          <a:latin typeface="Courier New"/>
                        </a:rPr>
                        <a:t>"</a:t>
                      </a:r>
                      <a:r>
                        <a:rPr lang="en-US" altLang="zh-CN" sz="1600" dirty="0" err="1" smtClean="0">
                          <a:solidFill>
                            <a:srgbClr val="2A00FF"/>
                          </a:solidFill>
                          <a:latin typeface="Courier New"/>
                        </a:rPr>
                        <a:t>RevisionRule</a:t>
                      </a:r>
                      <a:r>
                        <a:rPr lang="en-US" altLang="zh-CN" sz="1600" dirty="0" smtClean="0">
                          <a:solidFill>
                            <a:srgbClr val="2A00FF"/>
                          </a:solidFill>
                          <a:latin typeface="Courier New"/>
                        </a:rPr>
                        <a:t>"</a:t>
                      </a:r>
                      <a:r>
                        <a:rPr lang="en-US" altLang="zh-CN" sz="1600" dirty="0" smtClean="0">
                          <a:solidFill>
                            <a:srgbClr val="000000"/>
                          </a:solidFill>
                          <a:latin typeface="Courier New"/>
                        </a:rPr>
                        <a:t>);;</a:t>
                      </a:r>
                    </a:p>
                    <a:p>
                      <a:pPr algn="l"/>
                      <a:r>
                        <a:rPr lang="en-US" altLang="zh-CN" sz="1600" dirty="0" err="1" smtClean="0">
                          <a:solidFill>
                            <a:srgbClr val="000000"/>
                          </a:solidFill>
                          <a:latin typeface="Courier New"/>
                        </a:rPr>
                        <a:t>TCComponentRevisionRule</a:t>
                      </a:r>
                      <a:r>
                        <a:rPr lang="en-US" altLang="zh-CN" sz="1600" dirty="0" smtClean="0">
                          <a:solidFill>
                            <a:srgbClr val="000000"/>
                          </a:solidFill>
                          <a:latin typeface="Courier New"/>
                        </a:rPr>
                        <a:t> </a:t>
                      </a:r>
                      <a:r>
                        <a:rPr lang="en-US" altLang="zh-CN" sz="1600" dirty="0" err="1" smtClean="0">
                          <a:solidFill>
                            <a:srgbClr val="000000"/>
                          </a:solidFill>
                          <a:latin typeface="Courier New"/>
                        </a:rPr>
                        <a:t>imancomponentrevisionrule</a:t>
                      </a:r>
                      <a:r>
                        <a:rPr lang="en-US" altLang="zh-CN" sz="1600" dirty="0" smtClean="0">
                          <a:solidFill>
                            <a:srgbClr val="000000"/>
                          </a:solidFill>
                          <a:latin typeface="Courier New"/>
                        </a:rPr>
                        <a:t> = </a:t>
                      </a:r>
                      <a:r>
                        <a:rPr lang="en-US" altLang="zh-CN" sz="1600" dirty="0" err="1" smtClean="0">
                          <a:solidFill>
                            <a:srgbClr val="000000"/>
                          </a:solidFill>
                          <a:latin typeface="Courier New"/>
                        </a:rPr>
                        <a:t>imancomponentrevisionruletype.getDefaultRule</a:t>
                      </a:r>
                      <a:r>
                        <a:rPr lang="en-US" altLang="zh-CN" sz="1600" dirty="0" smtClean="0">
                          <a:solidFill>
                            <a:srgbClr val="000000"/>
                          </a:solidFill>
                          <a:latin typeface="Courier New"/>
                        </a:rPr>
                        <a:t>();</a:t>
                      </a:r>
                      <a:endParaRPr lang="en-US" sz="1600"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表格 9"/>
          <p:cNvGraphicFramePr>
            <a:graphicFrameLocks noGrp="1"/>
          </p:cNvGraphicFramePr>
          <p:nvPr/>
        </p:nvGraphicFramePr>
        <p:xfrm>
          <a:off x="1000100" y="4643446"/>
          <a:ext cx="7786742" cy="1643074"/>
        </p:xfrm>
        <a:graphic>
          <a:graphicData uri="http://schemas.openxmlformats.org/drawingml/2006/table">
            <a:tbl>
              <a:tblPr/>
              <a:tblGrid>
                <a:gridCol w="7786742"/>
              </a:tblGrid>
              <a:tr h="1643074">
                <a:tc>
                  <a:txBody>
                    <a:bodyPr/>
                    <a:lstStyle/>
                    <a:p>
                      <a:pPr algn="l"/>
                      <a:r>
                        <a:rPr lang="en-US" altLang="zh-CN" sz="1600" dirty="0" err="1" smtClean="0">
                          <a:solidFill>
                            <a:srgbClr val="000000"/>
                          </a:solidFill>
                          <a:highlight>
                            <a:srgbClr val="D4D4D4"/>
                          </a:highlight>
                          <a:latin typeface="Courier New"/>
                        </a:rPr>
                        <a:t>TCComponentBOMWindowType</a:t>
                      </a:r>
                      <a:r>
                        <a:rPr lang="en-US" altLang="zh-CN" sz="1600" dirty="0" smtClean="0">
                          <a:solidFill>
                            <a:srgbClr val="000000"/>
                          </a:solidFill>
                          <a:highlight>
                            <a:srgbClr val="D4D4D4"/>
                          </a:highlight>
                          <a:latin typeface="Courier New"/>
                        </a:rPr>
                        <a:t> </a:t>
                      </a:r>
                      <a:r>
                        <a:rPr lang="en-US" altLang="zh-CN" sz="1600" dirty="0" err="1" smtClean="0">
                          <a:solidFill>
                            <a:srgbClr val="000000"/>
                          </a:solidFill>
                          <a:highlight>
                            <a:srgbClr val="D4D4D4"/>
                          </a:highlight>
                          <a:latin typeface="Courier New"/>
                        </a:rPr>
                        <a:t>imancomponentbomwindowtype</a:t>
                      </a:r>
                      <a:r>
                        <a:rPr lang="en-US" altLang="zh-CN" sz="1600" dirty="0" smtClean="0">
                          <a:solidFill>
                            <a:srgbClr val="000000"/>
                          </a:solidFill>
                          <a:highlight>
                            <a:srgbClr val="D4D4D4"/>
                          </a:highlight>
                          <a:latin typeface="Courier New"/>
                        </a:rPr>
                        <a:t> = (</a:t>
                      </a:r>
                      <a:r>
                        <a:rPr lang="en-US" altLang="zh-CN" sz="1600" dirty="0" err="1" smtClean="0">
                          <a:solidFill>
                            <a:srgbClr val="000000"/>
                          </a:solidFill>
                          <a:highlight>
                            <a:srgbClr val="D4D4D4"/>
                          </a:highlight>
                          <a:latin typeface="Courier New"/>
                        </a:rPr>
                        <a:t>TCComponentBOMWindowType</a:t>
                      </a:r>
                      <a:r>
                        <a:rPr lang="en-US" altLang="zh-CN" sz="1600" dirty="0" smtClean="0">
                          <a:solidFill>
                            <a:srgbClr val="000000"/>
                          </a:solidFill>
                          <a:highlight>
                            <a:srgbClr val="D4D4D4"/>
                          </a:highlight>
                          <a:latin typeface="Courier New"/>
                        </a:rPr>
                        <a:t>)</a:t>
                      </a:r>
                      <a:r>
                        <a:rPr lang="en-US" altLang="zh-CN" sz="1600" dirty="0" err="1" smtClean="0">
                          <a:solidFill>
                            <a:srgbClr val="0000C0"/>
                          </a:solidFill>
                          <a:highlight>
                            <a:srgbClr val="D4D4D4"/>
                          </a:highlight>
                          <a:latin typeface="Courier New"/>
                        </a:rPr>
                        <a:t>session</a:t>
                      </a:r>
                      <a:r>
                        <a:rPr lang="en-US" altLang="zh-CN" sz="1600" dirty="0" err="1" smtClean="0">
                          <a:solidFill>
                            <a:srgbClr val="000000"/>
                          </a:solidFill>
                          <a:highlight>
                            <a:srgbClr val="D4D4D4"/>
                          </a:highlight>
                          <a:latin typeface="Courier New"/>
                        </a:rPr>
                        <a:t>.getTypeComponent</a:t>
                      </a:r>
                      <a:r>
                        <a:rPr lang="en-US" altLang="zh-CN" sz="1600" dirty="0" smtClean="0">
                          <a:solidFill>
                            <a:srgbClr val="000000"/>
                          </a:solidFill>
                          <a:highlight>
                            <a:srgbClr val="D4D4D4"/>
                          </a:highlight>
                          <a:latin typeface="Courier New"/>
                        </a:rPr>
                        <a:t>(</a:t>
                      </a:r>
                      <a:r>
                        <a:rPr lang="en-US" altLang="zh-CN" sz="1600" dirty="0" smtClean="0">
                          <a:solidFill>
                            <a:srgbClr val="2A00FF"/>
                          </a:solidFill>
                          <a:highlight>
                            <a:srgbClr val="D4D4D4"/>
                          </a:highlight>
                          <a:latin typeface="Courier New"/>
                        </a:rPr>
                        <a:t>"</a:t>
                      </a:r>
                      <a:r>
                        <a:rPr lang="en-US" altLang="zh-CN" sz="1600" dirty="0" err="1" smtClean="0">
                          <a:solidFill>
                            <a:srgbClr val="2A00FF"/>
                          </a:solidFill>
                          <a:highlight>
                            <a:srgbClr val="D4D4D4"/>
                          </a:highlight>
                          <a:latin typeface="Courier New"/>
                        </a:rPr>
                        <a:t>BOMWindow</a:t>
                      </a:r>
                      <a:r>
                        <a:rPr lang="en-US" altLang="zh-CN" sz="1600" dirty="0" smtClean="0">
                          <a:solidFill>
                            <a:srgbClr val="2A00FF"/>
                          </a:solidFill>
                          <a:highlight>
                            <a:srgbClr val="D4D4D4"/>
                          </a:highlight>
                          <a:latin typeface="Courier New"/>
                        </a:rPr>
                        <a:t>"</a:t>
                      </a:r>
                      <a:r>
                        <a:rPr lang="en-US" altLang="zh-CN" sz="1600" dirty="0" smtClean="0">
                          <a:solidFill>
                            <a:srgbClr val="000000"/>
                          </a:solidFill>
                          <a:highlight>
                            <a:srgbClr val="D4D4D4"/>
                          </a:highlight>
                          <a:latin typeface="Courier New"/>
                        </a:rPr>
                        <a:t>);</a:t>
                      </a:r>
                    </a:p>
                    <a:p>
                      <a:pPr algn="l"/>
                      <a:r>
                        <a:rPr lang="en-US" altLang="zh-CN" sz="1600" dirty="0" err="1" smtClean="0">
                          <a:solidFill>
                            <a:srgbClr val="000000"/>
                          </a:solidFill>
                          <a:latin typeface="Courier New"/>
                        </a:rPr>
                        <a:t>TCComponentBOMWindow</a:t>
                      </a:r>
                      <a:r>
                        <a:rPr lang="en-US" altLang="zh-CN" sz="1600" dirty="0" smtClean="0">
                          <a:solidFill>
                            <a:srgbClr val="000000"/>
                          </a:solidFill>
                          <a:latin typeface="Courier New"/>
                        </a:rPr>
                        <a:t> </a:t>
                      </a:r>
                      <a:r>
                        <a:rPr lang="en-US" altLang="zh-CN" sz="1600" dirty="0" err="1" smtClean="0">
                          <a:solidFill>
                            <a:srgbClr val="000000"/>
                          </a:solidFill>
                          <a:latin typeface="Courier New"/>
                        </a:rPr>
                        <a:t>imancomponentbomwindow</a:t>
                      </a:r>
                      <a:r>
                        <a:rPr lang="en-US" altLang="zh-CN" sz="1600" dirty="0" smtClean="0">
                          <a:solidFill>
                            <a:srgbClr val="000000"/>
                          </a:solidFill>
                          <a:latin typeface="Courier New"/>
                        </a:rPr>
                        <a:t> = </a:t>
                      </a:r>
                      <a:r>
                        <a:rPr lang="en-US" altLang="zh-CN" sz="1600" dirty="0" err="1" smtClean="0">
                          <a:solidFill>
                            <a:srgbClr val="000000"/>
                          </a:solidFill>
                          <a:latin typeface="Courier New"/>
                        </a:rPr>
                        <a:t>imancomponentbomwindowtype.create</a:t>
                      </a:r>
                      <a:r>
                        <a:rPr lang="en-US" altLang="zh-CN" sz="1600" dirty="0" smtClean="0">
                          <a:solidFill>
                            <a:srgbClr val="000000"/>
                          </a:solidFill>
                          <a:latin typeface="Courier New"/>
                        </a:rPr>
                        <a:t>(</a:t>
                      </a:r>
                      <a:r>
                        <a:rPr lang="en-US" altLang="zh-CN" sz="1600" dirty="0" err="1" smtClean="0">
                          <a:solidFill>
                            <a:srgbClr val="000000"/>
                          </a:solidFill>
                          <a:latin typeface="Courier New"/>
                        </a:rPr>
                        <a:t>imancomponentrevisionrule</a:t>
                      </a:r>
                      <a:r>
                        <a:rPr lang="en-US" altLang="zh-CN" sz="1600" dirty="0" smtClean="0">
                          <a:solidFill>
                            <a:srgbClr val="000000"/>
                          </a:solidFill>
                          <a:latin typeface="Courier New"/>
                        </a:rPr>
                        <a:t>);</a:t>
                      </a:r>
                      <a:endParaRPr lang="en-US" sz="1600"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None/>
            </a:pPr>
            <a:r>
              <a:rPr lang="en-US" altLang="zh-CN" sz="1600" dirty="0" smtClean="0">
                <a:latin typeface="Adobe 明體 Std L" pitchFamily="18" charset="-128"/>
                <a:ea typeface="Adobe 明體 Std L" pitchFamily="18" charset="-128"/>
              </a:rPr>
              <a:t>c)</a:t>
            </a:r>
            <a:r>
              <a:rPr lang="zh-CN" altLang="en-US" sz="1600" dirty="0" smtClean="0">
                <a:latin typeface="Adobe 明體 Std L" pitchFamily="18" charset="-128"/>
                <a:ea typeface="Adobe 明體 Std L" pitchFamily="18" charset="-128"/>
              </a:rPr>
              <a:t>创建</a:t>
            </a:r>
            <a:r>
              <a:rPr lang="en-US" altLang="zh-CN" sz="1600" dirty="0" err="1" smtClean="0">
                <a:latin typeface="Adobe 明體 Std L" pitchFamily="18" charset="-128"/>
                <a:ea typeface="Adobe 明體 Std L" pitchFamily="18" charset="-128"/>
              </a:rPr>
              <a:t>BOMLine</a:t>
            </a: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r>
              <a:rPr lang="en-US" altLang="zh-CN" sz="1600" dirty="0" smtClean="0">
                <a:latin typeface="Adobe 明體 Std L" pitchFamily="18" charset="-128"/>
                <a:ea typeface="Adobe 明體 Std L" pitchFamily="18" charset="-128"/>
              </a:rPr>
              <a:t>d)</a:t>
            </a:r>
            <a:r>
              <a:rPr lang="zh-CN" altLang="en-US" sz="1600" dirty="0" smtClean="0">
                <a:latin typeface="Adobe 明體 Std L" pitchFamily="18" charset="-128"/>
                <a:ea typeface="Adobe 明體 Std L" pitchFamily="18" charset="-128"/>
              </a:rPr>
              <a:t>添加对象到</a:t>
            </a:r>
            <a:r>
              <a:rPr lang="en-US" altLang="zh-CN" sz="1600" dirty="0" err="1" smtClean="0">
                <a:latin typeface="Adobe 明體 Std L" pitchFamily="18" charset="-128"/>
                <a:ea typeface="Adobe 明體 Std L" pitchFamily="18" charset="-128"/>
              </a:rPr>
              <a:t>BOMLine</a:t>
            </a: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endParaRPr lang="en-US" altLang="zh-CN" sz="2000" dirty="0" smtClean="0">
              <a:latin typeface="Adobe 明體 Std L" pitchFamily="18" charset="-128"/>
              <a:ea typeface="Adobe 明體 Std L" pitchFamily="18" charset="-128"/>
            </a:endParaRPr>
          </a:p>
          <a:p>
            <a:pPr>
              <a:buNone/>
            </a:pPr>
            <a:endParaRPr lang="en-US" altLang="zh-CN" sz="2000" dirty="0" smtClean="0">
              <a:latin typeface="Adobe 明體 Std L" pitchFamily="18" charset="-128"/>
              <a:ea typeface="Adobe 明體 Std L" pitchFamily="18" charset="-128"/>
            </a:endParaRPr>
          </a:p>
          <a:p>
            <a:pPr>
              <a:buNone/>
            </a:pPr>
            <a:endParaRPr lang="en-US" altLang="zh-CN" sz="1600" dirty="0" smtClean="0"/>
          </a:p>
          <a:p>
            <a:pPr>
              <a:buNone/>
            </a:pPr>
            <a:r>
              <a:rPr lang="en-US" altLang="zh-CN" sz="2800" dirty="0" smtClean="0">
                <a:latin typeface="+mn-ea"/>
              </a:rPr>
              <a:t>      </a:t>
            </a:r>
          </a:p>
        </p:txBody>
      </p:sp>
      <p:sp>
        <p:nvSpPr>
          <p:cNvPr id="6" name="标题 5"/>
          <p:cNvSpPr>
            <a:spLocks noGrp="1"/>
          </p:cNvSpPr>
          <p:nvPr>
            <p:ph type="title"/>
          </p:nvPr>
        </p:nvSpPr>
        <p:spPr>
          <a:xfrm>
            <a:off x="457200" y="357166"/>
            <a:ext cx="8229600" cy="408009"/>
          </a:xfrm>
        </p:spPr>
        <p:txBody>
          <a:bodyPr/>
          <a:lstStyle/>
          <a:p>
            <a:r>
              <a:rPr lang="en-US" altLang="en-US" dirty="0" err="1" smtClean="0">
                <a:latin typeface="Adobe 明體 Std L" pitchFamily="18" charset="-128"/>
                <a:ea typeface="Adobe 明體 Std L" pitchFamily="18" charset="-128"/>
              </a:rPr>
              <a:t>Teamcenter</a:t>
            </a:r>
            <a:r>
              <a:rPr lang="zh-CN" altLang="en-US" dirty="0" smtClean="0">
                <a:latin typeface="Adobe 明體 Std L" pitchFamily="18" charset="-128"/>
                <a:ea typeface="Adobe 明體 Std L" pitchFamily="18" charset="-128"/>
              </a:rPr>
              <a:t>中</a:t>
            </a:r>
            <a:r>
              <a:rPr lang="en-US" altLang="zh-CN" dirty="0" smtClean="0">
                <a:latin typeface="Adobe 明體 Std L" pitchFamily="18" charset="-128"/>
                <a:ea typeface="Adobe 明體 Std L" pitchFamily="18" charset="-128"/>
              </a:rPr>
              <a:t>BOM</a:t>
            </a:r>
            <a:r>
              <a:rPr lang="zh-CN" altLang="en-US" dirty="0" smtClean="0">
                <a:latin typeface="Adobe 明體 Std L" pitchFamily="18" charset="-128"/>
                <a:ea typeface="Adobe 明體 Std L" pitchFamily="18" charset="-128"/>
              </a:rPr>
              <a:t>结构的构建</a:t>
            </a:r>
            <a:r>
              <a:rPr lang="en-US" altLang="zh-CN" sz="1800" dirty="0" smtClean="0"/>
              <a:t/>
            </a:r>
            <a:br>
              <a:rPr lang="en-US" altLang="zh-CN" sz="1800" dirty="0" smtClean="0"/>
            </a:br>
            <a:endParaRPr lang="zh-CN" altLang="en-US" dirty="0"/>
          </a:p>
        </p:txBody>
      </p:sp>
      <p:graphicFrame>
        <p:nvGraphicFramePr>
          <p:cNvPr id="7" name="表格 6"/>
          <p:cNvGraphicFramePr>
            <a:graphicFrameLocks noGrp="1"/>
          </p:cNvGraphicFramePr>
          <p:nvPr/>
        </p:nvGraphicFramePr>
        <p:xfrm>
          <a:off x="785786" y="1643050"/>
          <a:ext cx="7786742" cy="857256"/>
        </p:xfrm>
        <a:graphic>
          <a:graphicData uri="http://schemas.openxmlformats.org/drawingml/2006/table">
            <a:tbl>
              <a:tblPr/>
              <a:tblGrid>
                <a:gridCol w="7786742"/>
              </a:tblGrid>
              <a:tr h="8572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dirty="0" err="1" smtClean="0">
                          <a:solidFill>
                            <a:srgbClr val="000000"/>
                          </a:solidFill>
                          <a:highlight>
                            <a:srgbClr val="E8F2FE"/>
                          </a:highlight>
                          <a:latin typeface="Courier New"/>
                        </a:rPr>
                        <a:t>TCComponentBOMLine</a:t>
                      </a:r>
                      <a:r>
                        <a:rPr lang="en-US" altLang="zh-CN" sz="1600" dirty="0" smtClean="0">
                          <a:solidFill>
                            <a:srgbClr val="000000"/>
                          </a:solidFill>
                          <a:highlight>
                            <a:srgbClr val="E8F2FE"/>
                          </a:highlight>
                          <a:latin typeface="Courier New"/>
                        </a:rPr>
                        <a:t> imancomponentbomline1 = </a:t>
                      </a:r>
                      <a:r>
                        <a:rPr lang="en-US" altLang="zh-CN" sz="1600" dirty="0" err="1" smtClean="0">
                          <a:solidFill>
                            <a:srgbClr val="000000"/>
                          </a:solidFill>
                          <a:highlight>
                            <a:srgbClr val="E8F2FE"/>
                          </a:highlight>
                          <a:latin typeface="Courier New"/>
                        </a:rPr>
                        <a:t>imancomponentbomwindow.setWindowTopLine</a:t>
                      </a:r>
                      <a:r>
                        <a:rPr lang="en-US" altLang="zh-CN" sz="1600" dirty="0" smtClean="0">
                          <a:solidFill>
                            <a:srgbClr val="000000"/>
                          </a:solidFill>
                          <a:highlight>
                            <a:srgbClr val="E8F2FE"/>
                          </a:highlight>
                          <a:latin typeface="Courier New"/>
                        </a:rPr>
                        <a:t>(</a:t>
                      </a:r>
                      <a:r>
                        <a:rPr lang="en-US" altLang="zh-CN" sz="1600" dirty="0" err="1" smtClean="0">
                          <a:solidFill>
                            <a:srgbClr val="0000C0"/>
                          </a:solidFill>
                          <a:highlight>
                            <a:srgbClr val="E8F2FE"/>
                          </a:highlight>
                          <a:latin typeface="Courier New"/>
                        </a:rPr>
                        <a:t>imancomponentitem</a:t>
                      </a:r>
                      <a:r>
                        <a:rPr lang="en-US" altLang="zh-CN" sz="1600" dirty="0" smtClean="0">
                          <a:solidFill>
                            <a:srgbClr val="000000"/>
                          </a:solidFill>
                          <a:highlight>
                            <a:srgbClr val="E8F2FE"/>
                          </a:highlight>
                          <a:latin typeface="Courier New"/>
                        </a:rPr>
                        <a:t>, imancomponentitemrevision1, </a:t>
                      </a:r>
                      <a:r>
                        <a:rPr lang="en-US" altLang="zh-CN" sz="1600" dirty="0" err="1" smtClean="0">
                          <a:solidFill>
                            <a:srgbClr val="000000"/>
                          </a:solidFill>
                          <a:highlight>
                            <a:srgbClr val="E8F2FE"/>
                          </a:highlight>
                          <a:latin typeface="Courier New"/>
                        </a:rPr>
                        <a:t>imancomponent</a:t>
                      </a:r>
                      <a:r>
                        <a:rPr lang="en-US" altLang="zh-CN" sz="1600" dirty="0" smtClean="0">
                          <a:solidFill>
                            <a:srgbClr val="000000"/>
                          </a:solidFill>
                          <a:highlight>
                            <a:srgbClr val="E8F2FE"/>
                          </a:highlight>
                          <a:latin typeface="Courier New"/>
                        </a:rPr>
                        <a:t>, imancomponent1);</a:t>
                      </a:r>
                      <a:endParaRPr lang="en-US" sz="1600"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表格 10"/>
          <p:cNvGraphicFramePr>
            <a:graphicFrameLocks noGrp="1"/>
          </p:cNvGraphicFramePr>
          <p:nvPr/>
        </p:nvGraphicFramePr>
        <p:xfrm>
          <a:off x="857224" y="3071810"/>
          <a:ext cx="7786742" cy="1143008"/>
        </p:xfrm>
        <a:graphic>
          <a:graphicData uri="http://schemas.openxmlformats.org/drawingml/2006/table">
            <a:tbl>
              <a:tblPr/>
              <a:tblGrid>
                <a:gridCol w="7786742"/>
              </a:tblGrid>
              <a:tr h="1143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i="0" u="none" dirty="0" err="1" smtClean="0">
                          <a:solidFill>
                            <a:srgbClr val="000000"/>
                          </a:solidFill>
                          <a:highlight>
                            <a:srgbClr val="E8F2FE"/>
                          </a:highlight>
                          <a:latin typeface="Courier New"/>
                        </a:rPr>
                        <a:t>TCComponentBOMLine</a:t>
                      </a:r>
                      <a:r>
                        <a:rPr lang="en-US" altLang="zh-CN" sz="1600" i="0" u="none" dirty="0" smtClean="0">
                          <a:solidFill>
                            <a:srgbClr val="000000"/>
                          </a:solidFill>
                          <a:highlight>
                            <a:srgbClr val="E8F2FE"/>
                          </a:highlight>
                          <a:latin typeface="Courier New"/>
                        </a:rPr>
                        <a:t> imancomponentbomline1 = </a:t>
                      </a:r>
                      <a:r>
                        <a:rPr lang="en-US" altLang="zh-CN" sz="1600" i="0" u="none" dirty="0" err="1" smtClean="0">
                          <a:solidFill>
                            <a:srgbClr val="000000"/>
                          </a:solidFill>
                          <a:highlight>
                            <a:srgbClr val="E8F2FE"/>
                          </a:highlight>
                          <a:latin typeface="Courier New"/>
                        </a:rPr>
                        <a:t>imancomponentbomwindow.setWindowTopLine</a:t>
                      </a:r>
                      <a:r>
                        <a:rPr lang="en-US" altLang="zh-CN" sz="1600" i="0" u="none" dirty="0" smtClean="0">
                          <a:solidFill>
                            <a:srgbClr val="000000"/>
                          </a:solidFill>
                          <a:highlight>
                            <a:srgbClr val="E8F2FE"/>
                          </a:highlight>
                          <a:latin typeface="Courier New"/>
                        </a:rPr>
                        <a:t>(</a:t>
                      </a:r>
                      <a:r>
                        <a:rPr lang="en-US" altLang="zh-CN" sz="1600" i="0" u="none" dirty="0" err="1" smtClean="0">
                          <a:solidFill>
                            <a:srgbClr val="0000C0"/>
                          </a:solidFill>
                          <a:highlight>
                            <a:srgbClr val="E8F2FE"/>
                          </a:highlight>
                          <a:latin typeface="Courier New"/>
                        </a:rPr>
                        <a:t>imancomponentitem</a:t>
                      </a:r>
                      <a:r>
                        <a:rPr lang="en-US" altLang="zh-CN" sz="1600" i="0" u="none" dirty="0" smtClean="0">
                          <a:solidFill>
                            <a:srgbClr val="000000"/>
                          </a:solidFill>
                          <a:highlight>
                            <a:srgbClr val="E8F2FE"/>
                          </a:highlight>
                          <a:latin typeface="Courier New"/>
                        </a:rPr>
                        <a:t>, imancomponentitemrevision1, </a:t>
                      </a:r>
                      <a:r>
                        <a:rPr lang="en-US" altLang="zh-CN" sz="1600" i="0" u="none" dirty="0" err="1" smtClean="0">
                          <a:solidFill>
                            <a:srgbClr val="000000"/>
                          </a:solidFill>
                          <a:highlight>
                            <a:srgbClr val="E8F2FE"/>
                          </a:highlight>
                          <a:latin typeface="Courier New"/>
                        </a:rPr>
                        <a:t>imancomponent</a:t>
                      </a:r>
                      <a:r>
                        <a:rPr lang="en-US" altLang="zh-CN" sz="1600" i="0" u="none" dirty="0" smtClean="0">
                          <a:solidFill>
                            <a:srgbClr val="000000"/>
                          </a:solidFill>
                          <a:highlight>
                            <a:srgbClr val="E8F2FE"/>
                          </a:highlight>
                          <a:latin typeface="Courier New"/>
                        </a:rPr>
                        <a:t>, imancomponent1);</a:t>
                      </a:r>
                      <a:endParaRPr lang="en-US" sz="1600" i="0" u="none"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Font typeface="Wingdings" pitchFamily="2" charset="2"/>
              <a:buChar char="Ø"/>
            </a:pPr>
            <a:r>
              <a:rPr lang="en-US" altLang="zh-CN" dirty="0" smtClean="0">
                <a:latin typeface="Adobe 明體 Std L" pitchFamily="18" charset="-128"/>
                <a:ea typeface="Adobe 明體 Std L" pitchFamily="18" charset="-128"/>
              </a:rPr>
              <a:t>Java</a:t>
            </a:r>
            <a:r>
              <a:rPr lang="zh-CN" altLang="en-US" dirty="0" smtClean="0">
                <a:latin typeface="Adobe 明體 Std L" pitchFamily="18" charset="-128"/>
                <a:ea typeface="Adobe 明體 Std L" pitchFamily="18" charset="-128"/>
              </a:rPr>
              <a:t>调用</a:t>
            </a:r>
            <a:r>
              <a:rPr lang="en-US" altLang="zh-CN" dirty="0" smtClean="0">
                <a:latin typeface="Adobe 明體 Std L" pitchFamily="18" charset="-128"/>
                <a:ea typeface="Adobe 明體 Std L" pitchFamily="18" charset="-128"/>
              </a:rPr>
              <a:t>c</a:t>
            </a:r>
            <a:r>
              <a:rPr lang="zh-CN" altLang="en-US" dirty="0" smtClean="0">
                <a:latin typeface="Adobe 明體 Std L" pitchFamily="18" charset="-128"/>
                <a:ea typeface="Adobe 明體 Std L" pitchFamily="18" charset="-128"/>
              </a:rPr>
              <a:t>的方法</a:t>
            </a:r>
            <a:endParaRPr lang="en-US" altLang="zh-CN" dirty="0" smtClean="0">
              <a:latin typeface="Adobe 明體 Std L" pitchFamily="18" charset="-128"/>
              <a:ea typeface="Adobe 明體 Std L" pitchFamily="18" charset="-128"/>
            </a:endParaRPr>
          </a:p>
          <a:p>
            <a:pPr>
              <a:buNone/>
            </a:pPr>
            <a:r>
              <a:rPr lang="en-US" altLang="zh-CN" sz="1600" dirty="0" smtClean="0">
                <a:latin typeface="Adobe 明體 Std L" pitchFamily="18" charset="-128"/>
                <a:ea typeface="Adobe 明體 Std L" pitchFamily="18" charset="-128"/>
              </a:rPr>
              <a:t>               </a:t>
            </a:r>
            <a:r>
              <a:rPr lang="zh-CN" altLang="en-US" sz="2400" dirty="0" smtClean="0">
                <a:latin typeface="Adobe 明體 Std L" pitchFamily="18" charset="-128"/>
                <a:ea typeface="Adobe 明體 Std L" pitchFamily="18" charset="-128"/>
              </a:rPr>
              <a:t>有时候需某些业务需要</a:t>
            </a:r>
            <a:r>
              <a:rPr lang="en-US" altLang="zh-CN" sz="2400" dirty="0" smtClean="0">
                <a:latin typeface="Adobe 明體 Std L" pitchFamily="18" charset="-128"/>
                <a:ea typeface="Adobe 明體 Std L" pitchFamily="18" charset="-128"/>
              </a:rPr>
              <a:t>java</a:t>
            </a:r>
            <a:r>
              <a:rPr lang="zh-CN" altLang="en-US" sz="2400" dirty="0" smtClean="0">
                <a:latin typeface="Adobe 明體 Std L" pitchFamily="18" charset="-128"/>
                <a:ea typeface="Adobe 明體 Std L" pitchFamily="18" charset="-128"/>
              </a:rPr>
              <a:t>和</a:t>
            </a:r>
            <a:r>
              <a:rPr lang="en-US" altLang="zh-CN" sz="2400" dirty="0" smtClean="0">
                <a:latin typeface="Adobe 明體 Std L" pitchFamily="18" charset="-128"/>
                <a:ea typeface="Adobe 明體 Std L" pitchFamily="18" charset="-128"/>
              </a:rPr>
              <a:t>c</a:t>
            </a:r>
            <a:r>
              <a:rPr lang="zh-CN" altLang="en-US" sz="2400" dirty="0" smtClean="0">
                <a:latin typeface="Adobe 明體 Std L" pitchFamily="18" charset="-128"/>
                <a:ea typeface="Adobe 明體 Std L" pitchFamily="18" charset="-128"/>
              </a:rPr>
              <a:t>同时去处理，下面则就是</a:t>
            </a:r>
            <a:r>
              <a:rPr lang="en-US" altLang="zh-CN" sz="2400" dirty="0" smtClean="0">
                <a:latin typeface="Adobe 明體 Std L" pitchFamily="18" charset="-128"/>
                <a:ea typeface="Adobe 明體 Std L" pitchFamily="18" charset="-128"/>
              </a:rPr>
              <a:t>java</a:t>
            </a:r>
            <a:r>
              <a:rPr lang="zh-CN" altLang="en-US" sz="2400" dirty="0" smtClean="0">
                <a:latin typeface="Adobe 明體 Std L" pitchFamily="18" charset="-128"/>
                <a:ea typeface="Adobe 明體 Std L" pitchFamily="18" charset="-128"/>
              </a:rPr>
              <a:t>调用</a:t>
            </a:r>
            <a:r>
              <a:rPr lang="en-US" altLang="zh-CN" sz="2400" dirty="0" smtClean="0">
                <a:latin typeface="Adobe 明體 Std L" pitchFamily="18" charset="-128"/>
                <a:ea typeface="Adobe 明體 Std L" pitchFamily="18" charset="-128"/>
              </a:rPr>
              <a:t>c</a:t>
            </a:r>
            <a:r>
              <a:rPr lang="zh-CN" altLang="en-US" sz="2400" dirty="0" smtClean="0">
                <a:latin typeface="Adobe 明體 Std L" pitchFamily="18" charset="-128"/>
                <a:ea typeface="Adobe 明體 Std L" pitchFamily="18" charset="-128"/>
              </a:rPr>
              <a:t>的方法。以调用</a:t>
            </a:r>
            <a:r>
              <a:rPr lang="en-US" altLang="zh-CN" sz="2400" dirty="0" smtClean="0">
                <a:latin typeface="Adobe 明體 Std L" pitchFamily="18" charset="-128"/>
                <a:ea typeface="Adobe 明體 Std L" pitchFamily="18" charset="-128"/>
              </a:rPr>
              <a:t>c</a:t>
            </a:r>
            <a:r>
              <a:rPr lang="zh-CN" altLang="en-US" sz="2400" dirty="0" smtClean="0">
                <a:latin typeface="Adobe 明體 Std L" pitchFamily="18" charset="-128"/>
                <a:ea typeface="Adobe 明體 Std L" pitchFamily="18" charset="-128"/>
              </a:rPr>
              <a:t>去创建</a:t>
            </a:r>
            <a:r>
              <a:rPr lang="en-US" altLang="zh-CN" sz="2400" dirty="0" smtClean="0">
                <a:latin typeface="Adobe 明體 Std L" pitchFamily="18" charset="-128"/>
                <a:ea typeface="Adobe 明體 Std L" pitchFamily="18" charset="-128"/>
              </a:rPr>
              <a:t>Item</a:t>
            </a:r>
            <a:r>
              <a:rPr lang="zh-CN" altLang="en-US" sz="2400" dirty="0" smtClean="0">
                <a:latin typeface="Adobe 明體 Std L" pitchFamily="18" charset="-128"/>
                <a:ea typeface="Adobe 明體 Std L" pitchFamily="18" charset="-128"/>
              </a:rPr>
              <a:t>为例：</a:t>
            </a:r>
            <a:endParaRPr lang="en-US" altLang="zh-CN" sz="2400" dirty="0" smtClean="0">
              <a:latin typeface="Adobe 明體 Std L" pitchFamily="18" charset="-128"/>
              <a:ea typeface="Adobe 明體 Std L" pitchFamily="18" charset="-128"/>
            </a:endParaRPr>
          </a:p>
          <a:p>
            <a:pPr>
              <a:buNone/>
            </a:pPr>
            <a:r>
              <a:rPr lang="en-US" altLang="zh-CN" sz="2400" dirty="0" smtClean="0">
                <a:latin typeface="Adobe 明體 Std L" pitchFamily="18" charset="-128"/>
                <a:ea typeface="Adobe 明體 Std L" pitchFamily="18" charset="-128"/>
              </a:rPr>
              <a:t>	</a:t>
            </a:r>
          </a:p>
          <a:p>
            <a:pPr>
              <a:buNone/>
            </a:pP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endParaRPr lang="en-US" altLang="zh-CN" sz="1600" dirty="0" smtClean="0">
              <a:latin typeface="Adobe 明體 Std L" pitchFamily="18" charset="-128"/>
              <a:ea typeface="Adobe 明體 Std L" pitchFamily="18" charset="-128"/>
            </a:endParaRPr>
          </a:p>
          <a:p>
            <a:pPr>
              <a:buNone/>
            </a:pPr>
            <a:endParaRPr lang="en-US" altLang="zh-CN" sz="2000" dirty="0" smtClean="0">
              <a:latin typeface="Adobe 明體 Std L" pitchFamily="18" charset="-128"/>
              <a:ea typeface="Adobe 明體 Std L" pitchFamily="18" charset="-128"/>
            </a:endParaRPr>
          </a:p>
          <a:p>
            <a:pPr>
              <a:buNone/>
            </a:pPr>
            <a:endParaRPr lang="en-US" altLang="zh-CN" sz="2000" dirty="0" smtClean="0">
              <a:latin typeface="Adobe 明體 Std L" pitchFamily="18" charset="-128"/>
              <a:ea typeface="Adobe 明體 Std L" pitchFamily="18" charset="-128"/>
            </a:endParaRPr>
          </a:p>
          <a:p>
            <a:pPr>
              <a:buNone/>
            </a:pPr>
            <a:endParaRPr lang="en-US" altLang="zh-CN" sz="1600" dirty="0" smtClean="0"/>
          </a:p>
          <a:p>
            <a:pPr>
              <a:buNone/>
            </a:pPr>
            <a:r>
              <a:rPr lang="en-US" altLang="zh-CN" sz="2800" dirty="0" smtClean="0">
                <a:latin typeface="+mn-ea"/>
              </a:rPr>
              <a:t>      </a:t>
            </a:r>
          </a:p>
        </p:txBody>
      </p:sp>
      <p:sp>
        <p:nvSpPr>
          <p:cNvPr id="8" name="标题 7"/>
          <p:cNvSpPr>
            <a:spLocks noGrp="1"/>
          </p:cNvSpPr>
          <p:nvPr>
            <p:ph type="title"/>
          </p:nvPr>
        </p:nvSpPr>
        <p:spPr>
          <a:xfrm>
            <a:off x="428596" y="428604"/>
            <a:ext cx="8229600" cy="490537"/>
          </a:xfrm>
        </p:spPr>
        <p:txBody>
          <a:bodyPr/>
          <a:lstStyle/>
          <a:p>
            <a:r>
              <a:rPr lang="en-US" altLang="zh-CN" dirty="0" smtClean="0">
                <a:latin typeface="Adobe 明體 Std L" pitchFamily="18" charset="-128"/>
                <a:ea typeface="Adobe 明體 Std L" pitchFamily="18" charset="-128"/>
              </a:rPr>
              <a:t>Java</a:t>
            </a:r>
            <a:r>
              <a:rPr lang="zh-CN" altLang="en-US" dirty="0" smtClean="0">
                <a:latin typeface="Adobe 明體 Std L" pitchFamily="18" charset="-128"/>
                <a:ea typeface="Adobe 明體 Std L" pitchFamily="18" charset="-128"/>
              </a:rPr>
              <a:t>调用</a:t>
            </a:r>
            <a:r>
              <a:rPr lang="en-US" altLang="zh-CN" dirty="0" smtClean="0">
                <a:latin typeface="Adobe 明體 Std L" pitchFamily="18" charset="-128"/>
                <a:ea typeface="Adobe 明體 Std L" pitchFamily="18" charset="-128"/>
              </a:rPr>
              <a:t>c</a:t>
            </a:r>
            <a:r>
              <a:rPr lang="zh-CN" altLang="en-US" dirty="0" smtClean="0">
                <a:latin typeface="Adobe 明體 Std L" pitchFamily="18" charset="-128"/>
                <a:ea typeface="Adobe 明體 Std L" pitchFamily="18" charset="-128"/>
              </a:rPr>
              <a:t>的方法</a:t>
            </a:r>
            <a:r>
              <a:rPr lang="en-US" altLang="zh-CN" dirty="0" smtClean="0">
                <a:latin typeface="Adobe 明體 Std L" pitchFamily="18" charset="-128"/>
                <a:ea typeface="Adobe 明體 Std L" pitchFamily="18" charset="-128"/>
              </a:rPr>
              <a:t/>
            </a:r>
            <a:br>
              <a:rPr lang="en-US" altLang="zh-CN" dirty="0" smtClean="0">
                <a:latin typeface="Adobe 明體 Std L" pitchFamily="18" charset="-128"/>
                <a:ea typeface="Adobe 明體 Std L" pitchFamily="18" charset="-128"/>
              </a:rPr>
            </a:br>
            <a:endParaRPr lang="zh-CN" altLang="en-US" dirty="0"/>
          </a:p>
        </p:txBody>
      </p:sp>
      <p:graphicFrame>
        <p:nvGraphicFramePr>
          <p:cNvPr id="9" name="表格 8"/>
          <p:cNvGraphicFramePr>
            <a:graphicFrameLocks noGrp="1"/>
          </p:cNvGraphicFramePr>
          <p:nvPr/>
        </p:nvGraphicFramePr>
        <p:xfrm>
          <a:off x="1142976" y="2857496"/>
          <a:ext cx="7572428" cy="2428892"/>
        </p:xfrm>
        <a:graphic>
          <a:graphicData uri="http://schemas.openxmlformats.org/drawingml/2006/table">
            <a:tbl>
              <a:tblPr/>
              <a:tblGrid>
                <a:gridCol w="7572428"/>
              </a:tblGrid>
              <a:tr h="24288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TCUserService</a:t>
                      </a:r>
                      <a:r>
                        <a:rPr lang="en-US" sz="1600" dirty="0" smtClean="0"/>
                        <a:t> </a:t>
                      </a:r>
                      <a:r>
                        <a:rPr lang="en-US" sz="1600" dirty="0" err="1" smtClean="0"/>
                        <a:t>userServ</a:t>
                      </a:r>
                      <a:r>
                        <a:rPr lang="en-US" sz="1600" dirty="0" smtClean="0"/>
                        <a:t> = </a:t>
                      </a:r>
                      <a:r>
                        <a:rPr lang="en-US" sz="1600" dirty="0" err="1" smtClean="0"/>
                        <a:t>sessionObj.getUserService</a:t>
                      </a:r>
                      <a:r>
                        <a:rPr lang="en-US" sz="1600" dirty="0" smtClean="0"/>
                        <a:t> ();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Object </a:t>
                      </a:r>
                      <a:r>
                        <a:rPr lang="en-US" sz="1600" dirty="0" err="1" smtClean="0"/>
                        <a:t>objs</a:t>
                      </a:r>
                      <a:r>
                        <a:rPr lang="en-US" sz="1600" dirty="0" smtClean="0"/>
                        <a:t> = new Object[3]; String </a:t>
                      </a:r>
                      <a:r>
                        <a:rPr lang="en-US" sz="1600" dirty="0" err="1" smtClean="0"/>
                        <a:t>itemId</a:t>
                      </a:r>
                      <a:r>
                        <a:rPr lang="en-US" sz="1600" dirty="0" smtClean="0"/>
                        <a:t> = new String("1234");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String </a:t>
                      </a:r>
                      <a:r>
                        <a:rPr lang="en-US" sz="1600" dirty="0" err="1" smtClean="0"/>
                        <a:t>itemRev</a:t>
                      </a:r>
                      <a:r>
                        <a:rPr lang="en-US" sz="1600" dirty="0" smtClean="0"/>
                        <a:t> = new String (“A”);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String </a:t>
                      </a:r>
                      <a:r>
                        <a:rPr lang="en-US" sz="1600" dirty="0" err="1" smtClean="0"/>
                        <a:t>itemName</a:t>
                      </a:r>
                      <a:r>
                        <a:rPr lang="en-US" sz="1600" dirty="0" smtClean="0"/>
                        <a:t> = new String (“Nameof1234”);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objs</a:t>
                      </a:r>
                      <a:r>
                        <a:rPr lang="en-US" sz="1600" dirty="0" smtClean="0"/>
                        <a:t>[0]=</a:t>
                      </a:r>
                      <a:r>
                        <a:rPr lang="en-US" sz="1600" dirty="0" err="1" smtClean="0"/>
                        <a:t>itemId</a:t>
                      </a:r>
                      <a:r>
                        <a:rPr lang="en-US" sz="16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objs</a:t>
                      </a:r>
                      <a:r>
                        <a:rPr lang="en-US" sz="1600" dirty="0" smtClean="0"/>
                        <a:t>[1] = </a:t>
                      </a:r>
                      <a:r>
                        <a:rPr lang="en-US" sz="1600" dirty="0" err="1" smtClean="0"/>
                        <a:t>itemRev</a:t>
                      </a:r>
                      <a:r>
                        <a:rPr lang="en-US" sz="16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objs</a:t>
                      </a:r>
                      <a:r>
                        <a:rPr lang="en-US" sz="1600" dirty="0" smtClean="0"/>
                        <a:t>[2]=</a:t>
                      </a:r>
                      <a:r>
                        <a:rPr lang="en-US" sz="1600" dirty="0" err="1" smtClean="0"/>
                        <a:t>itemName</a:t>
                      </a:r>
                      <a:r>
                        <a:rPr lang="en-US" sz="16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err="1" smtClean="0"/>
                        <a:t>TCComponent</a:t>
                      </a:r>
                      <a:r>
                        <a:rPr lang="en-US" sz="1600" dirty="0" smtClean="0"/>
                        <a:t> </a:t>
                      </a:r>
                      <a:r>
                        <a:rPr lang="en-US" sz="1600" dirty="0" err="1" smtClean="0"/>
                        <a:t>itemComp</a:t>
                      </a:r>
                      <a:r>
                        <a:rPr lang="en-US" sz="1600" dirty="0" smtClean="0"/>
                        <a:t> = (</a:t>
                      </a:r>
                      <a:r>
                        <a:rPr lang="en-US" sz="1600" dirty="0" err="1" smtClean="0"/>
                        <a:t>TCComponent</a:t>
                      </a:r>
                      <a:r>
                        <a:rPr lang="en-US" sz="1600" dirty="0" smtClean="0"/>
                        <a:t>) </a:t>
                      </a:r>
                      <a:r>
                        <a:rPr lang="en-US" sz="1600" dirty="0" err="1" smtClean="0"/>
                        <a:t>userServ.call</a:t>
                      </a:r>
                      <a:r>
                        <a:rPr lang="en-US" sz="1600" dirty="0" smtClean="0"/>
                        <a:t> (“</a:t>
                      </a:r>
                      <a:r>
                        <a:rPr lang="en-US" sz="1600" dirty="0" err="1" smtClean="0"/>
                        <a:t>createItem</a:t>
                      </a:r>
                      <a:r>
                        <a:rPr lang="en-US" sz="1600" dirty="0" smtClean="0"/>
                        <a:t>", </a:t>
                      </a:r>
                      <a:r>
                        <a:rPr lang="en-US" sz="1600" dirty="0" err="1" smtClean="0"/>
                        <a:t>objs</a:t>
                      </a:r>
                      <a:r>
                        <a:rPr lang="en-US" sz="1600" dirty="0" smtClean="0"/>
                        <a:t>);</a:t>
                      </a:r>
                      <a:endParaRPr lang="en-US" sz="1600"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dirty="0" smtClean="0"/>
              <a:t>目录</a:t>
            </a:r>
            <a:endParaRPr lang="en-US" altLang="zh-CN" dirty="0" smtClean="0"/>
          </a:p>
        </p:txBody>
      </p:sp>
      <p:sp>
        <p:nvSpPr>
          <p:cNvPr id="5" name="内容占位符 4"/>
          <p:cNvSpPr>
            <a:spLocks noGrp="1"/>
          </p:cNvSpPr>
          <p:nvPr>
            <p:ph idx="1"/>
          </p:nvPr>
        </p:nvSpPr>
        <p:spPr>
          <a:xfrm>
            <a:off x="571472" y="1214422"/>
            <a:ext cx="8229600" cy="5183187"/>
          </a:xfrm>
        </p:spPr>
        <p:txBody>
          <a:bodyPr/>
          <a:lstStyle/>
          <a:p>
            <a:pPr>
              <a:buFont typeface="Wingdings" pitchFamily="2" charset="2"/>
              <a:buChar char="Ø"/>
            </a:pPr>
            <a:r>
              <a:rPr lang="en-US" altLang="en-US" sz="4000" dirty="0" err="1" smtClean="0">
                <a:latin typeface="Adobe 明體 Std L" pitchFamily="18" charset="-128"/>
                <a:ea typeface="Adobe 明體 Std L" pitchFamily="18" charset="-128"/>
              </a:rPr>
              <a:t>Teamcenter</a:t>
            </a:r>
            <a:r>
              <a:rPr lang="zh-CN" altLang="en-US" sz="4000" dirty="0" smtClean="0">
                <a:latin typeface="Adobe 明體 Std L" pitchFamily="18" charset="-128"/>
                <a:ea typeface="Adobe 明體 Std L" pitchFamily="18" charset="-128"/>
              </a:rPr>
              <a:t>中对象的创建</a:t>
            </a:r>
          </a:p>
          <a:p>
            <a:pPr>
              <a:buFont typeface="Wingdings" pitchFamily="2" charset="2"/>
              <a:buChar char="Ø"/>
            </a:pPr>
            <a:r>
              <a:rPr lang="en-US" altLang="en-US" sz="4000" dirty="0" err="1" smtClean="0">
                <a:latin typeface="Adobe 明體 Std L" pitchFamily="18" charset="-128"/>
                <a:ea typeface="Adobe 明體 Std L" pitchFamily="18" charset="-128"/>
              </a:rPr>
              <a:t>Teamcenter</a:t>
            </a:r>
            <a:r>
              <a:rPr lang="zh-CN" altLang="en-US" sz="4000" dirty="0" smtClean="0">
                <a:latin typeface="Adobe 明體 Std L" pitchFamily="18" charset="-128"/>
                <a:ea typeface="Adobe 明體 Std L" pitchFamily="18" charset="-128"/>
              </a:rPr>
              <a:t>中查询构建器的调用</a:t>
            </a:r>
            <a:endParaRPr lang="en-US" altLang="zh-CN" sz="4000" dirty="0" smtClean="0">
              <a:latin typeface="Adobe 明體 Std L" pitchFamily="18" charset="-128"/>
              <a:ea typeface="Adobe 明體 Std L" pitchFamily="18" charset="-128"/>
            </a:endParaRPr>
          </a:p>
          <a:p>
            <a:pPr>
              <a:buFont typeface="Wingdings" pitchFamily="2" charset="2"/>
              <a:buChar char="Ø"/>
            </a:pPr>
            <a:r>
              <a:rPr lang="en-US" altLang="en-US" sz="4000" dirty="0" err="1" smtClean="0">
                <a:latin typeface="Adobe 明體 Std L" pitchFamily="18" charset="-128"/>
                <a:ea typeface="Adobe 明體 Std L" pitchFamily="18" charset="-128"/>
              </a:rPr>
              <a:t>Teamcenter</a:t>
            </a:r>
            <a:r>
              <a:rPr lang="zh-CN" altLang="en-US" sz="4000" dirty="0" smtClean="0">
                <a:latin typeface="Adobe 明體 Std L" pitchFamily="18" charset="-128"/>
                <a:ea typeface="Adobe 明體 Std L" pitchFamily="18" charset="-128"/>
              </a:rPr>
              <a:t>中</a:t>
            </a:r>
            <a:r>
              <a:rPr lang="en-US" altLang="zh-CN" sz="4000" dirty="0" smtClean="0">
                <a:latin typeface="Adobe 明體 Std L" pitchFamily="18" charset="-128"/>
                <a:ea typeface="Adobe 明體 Std L" pitchFamily="18" charset="-128"/>
              </a:rPr>
              <a:t>BOM</a:t>
            </a:r>
            <a:r>
              <a:rPr lang="zh-CN" altLang="en-US" sz="4000" dirty="0" smtClean="0">
                <a:latin typeface="Adobe 明體 Std L" pitchFamily="18" charset="-128"/>
                <a:ea typeface="Adobe 明體 Std L" pitchFamily="18" charset="-128"/>
              </a:rPr>
              <a:t>结构的构建</a:t>
            </a:r>
            <a:endParaRPr lang="en-US" altLang="zh-CN" sz="2400" dirty="0" smtClean="0"/>
          </a:p>
          <a:p>
            <a:pPr>
              <a:buFont typeface="Wingdings" pitchFamily="2" charset="2"/>
              <a:buChar char="Ø"/>
            </a:pPr>
            <a:r>
              <a:rPr lang="en-US" altLang="zh-CN" sz="4000" dirty="0" err="1" smtClean="0">
                <a:latin typeface="Adobe 明體 Std L" pitchFamily="18" charset="-128"/>
                <a:ea typeface="Adobe 明體 Std L" pitchFamily="18" charset="-128"/>
              </a:rPr>
              <a:t>Teamcenter</a:t>
            </a:r>
            <a:r>
              <a:rPr lang="zh-CN" altLang="en-US" sz="4000" dirty="0" smtClean="0">
                <a:latin typeface="Adobe 明體 Std L" pitchFamily="18" charset="-128"/>
                <a:ea typeface="Adobe 明體 Std L" pitchFamily="18" charset="-128"/>
              </a:rPr>
              <a:t>中</a:t>
            </a:r>
            <a:r>
              <a:rPr lang="en-US" altLang="zh-CN" sz="4000" dirty="0" smtClean="0">
                <a:latin typeface="Adobe 明體 Std L" pitchFamily="18" charset="-128"/>
                <a:ea typeface="Adobe 明體 Std L" pitchFamily="18" charset="-128"/>
              </a:rPr>
              <a:t>java</a:t>
            </a:r>
            <a:r>
              <a:rPr lang="zh-CN" altLang="en-US" sz="4000" dirty="0" smtClean="0">
                <a:latin typeface="Adobe 明體 Std L" pitchFamily="18" charset="-128"/>
                <a:ea typeface="Adobe 明體 Std L" pitchFamily="18" charset="-128"/>
              </a:rPr>
              <a:t>调用</a:t>
            </a:r>
            <a:r>
              <a:rPr lang="en-US" altLang="zh-CN" sz="4000" dirty="0" smtClean="0">
                <a:latin typeface="Adobe 明體 Std L" pitchFamily="18" charset="-128"/>
                <a:ea typeface="Adobe 明體 Std L" pitchFamily="18" charset="-128"/>
              </a:rPr>
              <a:t>c</a:t>
            </a:r>
            <a:r>
              <a:rPr lang="zh-CN" altLang="en-US" sz="4000" dirty="0" smtClean="0">
                <a:latin typeface="Adobe 明體 Std L" pitchFamily="18" charset="-128"/>
                <a:ea typeface="Adobe 明體 Std L" pitchFamily="18" charset="-128"/>
              </a:rPr>
              <a:t>的方法</a:t>
            </a:r>
            <a:endParaRPr lang="en-US" altLang="zh-CN" sz="4000" dirty="0" smtClean="0">
              <a:latin typeface="Adobe 明體 Std L" pitchFamily="18" charset="-128"/>
              <a:ea typeface="Adobe 明體 Std L" pitchFamily="18"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None/>
            </a:pPr>
            <a:r>
              <a:rPr lang="en-US" altLang="zh-CN" sz="4000" dirty="0" smtClean="0">
                <a:latin typeface="+mn-ea"/>
              </a:rPr>
              <a:t>    </a:t>
            </a:r>
            <a:r>
              <a:rPr lang="en-US" altLang="zh-CN" sz="2800" dirty="0" err="1" smtClean="0">
                <a:latin typeface="+mn-ea"/>
              </a:rPr>
              <a:t>Teamcenter</a:t>
            </a:r>
            <a:r>
              <a:rPr lang="zh-CN" altLang="en-US" sz="2800" dirty="0" smtClean="0">
                <a:latin typeface="+mn-ea"/>
              </a:rPr>
              <a:t>中对象的创建一般都是通过会话获取要创建对象的类型，然后再根据类型去创建，当然，每种对象的创建方法都不一样。下面，将根据不同对象的创建方式进行说明：</a:t>
            </a:r>
            <a:endParaRPr lang="en-US" altLang="zh-CN" sz="2800" dirty="0" smtClean="0">
              <a:latin typeface="+mn-ea"/>
            </a:endParaRPr>
          </a:p>
          <a:p>
            <a:pPr>
              <a:buNone/>
            </a:pPr>
            <a:r>
              <a:rPr lang="en-US" altLang="zh-CN" sz="2800" dirty="0" smtClean="0">
                <a:latin typeface="+mn-ea"/>
              </a:rPr>
              <a:t>      1. Folder</a:t>
            </a:r>
            <a:r>
              <a:rPr lang="zh-CN" altLang="en-US" sz="2800" dirty="0" smtClean="0">
                <a:latin typeface="+mn-ea"/>
              </a:rPr>
              <a:t>的创建。</a:t>
            </a:r>
            <a:endParaRPr lang="en-US" altLang="zh-CN" sz="2800" dirty="0" smtClean="0">
              <a:latin typeface="+mn-ea"/>
            </a:endParaRPr>
          </a:p>
          <a:p>
            <a:pPr>
              <a:buNone/>
            </a:pPr>
            <a:r>
              <a:rPr lang="en-US" altLang="zh-CN" sz="2800" dirty="0" smtClean="0">
                <a:latin typeface="+mn-ea"/>
              </a:rPr>
              <a:t>		 2. Form</a:t>
            </a:r>
            <a:r>
              <a:rPr lang="zh-CN" altLang="en-US" sz="2800" dirty="0" smtClean="0">
                <a:latin typeface="+mn-ea"/>
              </a:rPr>
              <a:t>的创建。</a:t>
            </a:r>
            <a:endParaRPr lang="en-US" altLang="zh-CN" sz="2800" dirty="0" smtClean="0">
              <a:latin typeface="+mn-ea"/>
            </a:endParaRPr>
          </a:p>
          <a:p>
            <a:pPr>
              <a:buNone/>
            </a:pPr>
            <a:r>
              <a:rPr lang="en-US" altLang="zh-CN" sz="2800" dirty="0" smtClean="0">
                <a:latin typeface="+mn-ea"/>
              </a:rPr>
              <a:t>      3. Item</a:t>
            </a:r>
            <a:r>
              <a:rPr lang="zh-CN" altLang="en-US" sz="2800" dirty="0" smtClean="0">
                <a:latin typeface="+mn-ea"/>
              </a:rPr>
              <a:t>的创建。</a:t>
            </a:r>
            <a:endParaRPr lang="en-US" altLang="zh-CN" sz="2800" dirty="0" smtClean="0">
              <a:latin typeface="+mn-ea"/>
            </a:endParaRPr>
          </a:p>
          <a:p>
            <a:pPr>
              <a:buNone/>
            </a:pPr>
            <a:r>
              <a:rPr lang="en-US" altLang="zh-CN" sz="2800" dirty="0" smtClean="0">
                <a:latin typeface="+mn-ea"/>
              </a:rPr>
              <a:t>      4. Dataset</a:t>
            </a:r>
            <a:r>
              <a:rPr lang="zh-CN" altLang="en-US" sz="2800" dirty="0" smtClean="0">
                <a:latin typeface="+mn-ea"/>
              </a:rPr>
              <a:t>的创建。</a:t>
            </a:r>
            <a:endParaRPr lang="en-US" altLang="zh-CN" sz="2800" dirty="0" smtClean="0">
              <a:latin typeface="+mn-ea"/>
            </a:endParaRPr>
          </a:p>
        </p:txBody>
      </p:sp>
      <p:sp>
        <p:nvSpPr>
          <p:cNvPr id="4" name="标题 3"/>
          <p:cNvSpPr>
            <a:spLocks noGrp="1"/>
          </p:cNvSpPr>
          <p:nvPr>
            <p:ph type="title"/>
          </p:nvPr>
        </p:nvSpPr>
        <p:spPr>
          <a:xfrm>
            <a:off x="457200" y="357166"/>
            <a:ext cx="8229600" cy="500066"/>
          </a:xfrm>
        </p:spPr>
        <p:txBody>
          <a:bodyPr>
            <a:normAutofit fontScale="90000"/>
          </a:bodyPr>
          <a:lstStyle/>
          <a:p>
            <a:r>
              <a:rPr lang="en-US" altLang="en-US" dirty="0" err="1" smtClean="0">
                <a:latin typeface="Adobe 明體 Std L" pitchFamily="18" charset="-128"/>
                <a:ea typeface="Adobe 明體 Std L" pitchFamily="18" charset="-128"/>
              </a:rPr>
              <a:t>Teamcenter</a:t>
            </a:r>
            <a:r>
              <a:rPr lang="zh-CN" altLang="en-US" dirty="0" smtClean="0">
                <a:latin typeface="Adobe 明體 Std L" pitchFamily="18" charset="-128"/>
                <a:ea typeface="Adobe 明體 Std L" pitchFamily="18" charset="-128"/>
              </a:rPr>
              <a:t>中对象的创建</a:t>
            </a:r>
            <a:br>
              <a:rPr lang="zh-CN" altLang="en-US" dirty="0" smtClean="0">
                <a:latin typeface="Adobe 明體 Std L" pitchFamily="18" charset="-128"/>
                <a:ea typeface="Adobe 明體 Std L" pitchFamily="18" charset="-128"/>
              </a:rPr>
            </a:br>
            <a:endParaRPr lang="zh-CN" alt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None/>
            </a:pPr>
            <a:r>
              <a:rPr lang="en-US" altLang="zh-CN" sz="2800" dirty="0" smtClean="0">
                <a:latin typeface="+mn-ea"/>
              </a:rPr>
              <a:t>1.Folder</a:t>
            </a:r>
          </a:p>
          <a:p>
            <a:pPr>
              <a:buNone/>
            </a:pPr>
            <a:r>
              <a:rPr lang="en-US" altLang="zh-CN" sz="2800" dirty="0" smtClean="0">
                <a:latin typeface="+mn-ea"/>
              </a:rPr>
              <a:t>     </a:t>
            </a:r>
            <a:r>
              <a:rPr lang="zh-CN" altLang="en-US" sz="2800" dirty="0" smtClean="0">
                <a:latin typeface="+mn-ea"/>
              </a:rPr>
              <a:t>文件夹的创建相对来说比较简单，只要两个参数，即，文件夹名称和文件夹描述，以下就是在系统中创建文件夹的代码。</a:t>
            </a:r>
            <a:endParaRPr lang="en-US" altLang="zh-CN" sz="2800" dirty="0" smtClean="0">
              <a:latin typeface="+mn-ea"/>
            </a:endParaRPr>
          </a:p>
          <a:p>
            <a:pPr>
              <a:buNone/>
            </a:pPr>
            <a:endParaRPr lang="en-US" altLang="zh-CN" sz="2800" dirty="0" smtClean="0">
              <a:latin typeface="+mn-ea"/>
            </a:endParaRPr>
          </a:p>
        </p:txBody>
      </p:sp>
      <p:sp>
        <p:nvSpPr>
          <p:cNvPr id="4" name="标题 3"/>
          <p:cNvSpPr>
            <a:spLocks noGrp="1"/>
          </p:cNvSpPr>
          <p:nvPr>
            <p:ph type="title"/>
          </p:nvPr>
        </p:nvSpPr>
        <p:spPr>
          <a:xfrm>
            <a:off x="457200" y="357166"/>
            <a:ext cx="8229600" cy="500066"/>
          </a:xfrm>
        </p:spPr>
        <p:txBody>
          <a:bodyPr>
            <a:normAutofit fontScale="90000"/>
          </a:bodyPr>
          <a:lstStyle/>
          <a:p>
            <a:r>
              <a:rPr lang="en-US" altLang="en-US" dirty="0" err="1" smtClean="0">
                <a:latin typeface="Adobe 明體 Std L" pitchFamily="18" charset="-128"/>
                <a:ea typeface="Adobe 明體 Std L" pitchFamily="18" charset="-128"/>
              </a:rPr>
              <a:t>Teamcenter</a:t>
            </a:r>
            <a:r>
              <a:rPr lang="zh-CN" altLang="en-US" dirty="0" smtClean="0">
                <a:latin typeface="Adobe 明體 Std L" pitchFamily="18" charset="-128"/>
                <a:ea typeface="Adobe 明體 Std L" pitchFamily="18" charset="-128"/>
              </a:rPr>
              <a:t>中对象的创建</a:t>
            </a:r>
            <a:br>
              <a:rPr lang="zh-CN" altLang="en-US" dirty="0" smtClean="0">
                <a:latin typeface="Adobe 明體 Std L" pitchFamily="18" charset="-128"/>
                <a:ea typeface="Adobe 明體 Std L" pitchFamily="18" charset="-128"/>
              </a:rPr>
            </a:br>
            <a:endParaRPr lang="zh-CN" altLang="en-US" dirty="0"/>
          </a:p>
        </p:txBody>
      </p:sp>
      <p:graphicFrame>
        <p:nvGraphicFramePr>
          <p:cNvPr id="6" name="表格 5"/>
          <p:cNvGraphicFramePr>
            <a:graphicFrameLocks noGrp="1"/>
          </p:cNvGraphicFramePr>
          <p:nvPr/>
        </p:nvGraphicFramePr>
        <p:xfrm>
          <a:off x="1000101" y="3286125"/>
          <a:ext cx="7715303" cy="2214577"/>
        </p:xfrm>
        <a:graphic>
          <a:graphicData uri="http://schemas.openxmlformats.org/drawingml/2006/table">
            <a:tbl>
              <a:tblPr/>
              <a:tblGrid>
                <a:gridCol w="7715303"/>
              </a:tblGrid>
              <a:tr h="2214577">
                <a:tc>
                  <a:txBody>
                    <a:bodyPr/>
                    <a:lstStyle/>
                    <a:p>
                      <a:pPr algn="l">
                        <a:spcAft>
                          <a:spcPts val="0"/>
                        </a:spcAft>
                      </a:pPr>
                      <a:r>
                        <a:rPr lang="en-US" sz="1800" kern="0" dirty="0" err="1">
                          <a:solidFill>
                            <a:srgbClr val="000000"/>
                          </a:solidFill>
                          <a:latin typeface="Courier New"/>
                          <a:ea typeface="宋体"/>
                          <a:cs typeface="Times New Roman"/>
                        </a:rPr>
                        <a:t>TCComponentFolderType</a:t>
                      </a:r>
                      <a:r>
                        <a:rPr lang="en-US" sz="1800" kern="0" dirty="0">
                          <a:solidFill>
                            <a:srgbClr val="000000"/>
                          </a:solidFill>
                          <a:latin typeface="Courier New"/>
                          <a:ea typeface="宋体"/>
                          <a:cs typeface="Times New Roman"/>
                        </a:rPr>
                        <a:t> t = (</a:t>
                      </a:r>
                      <a:r>
                        <a:rPr lang="en-US" sz="1800" kern="0" dirty="0" err="1">
                          <a:solidFill>
                            <a:srgbClr val="000000"/>
                          </a:solidFill>
                          <a:latin typeface="Courier New"/>
                          <a:ea typeface="宋体"/>
                          <a:cs typeface="Times New Roman"/>
                        </a:rPr>
                        <a:t>TCComponentFolderType</a:t>
                      </a:r>
                      <a:r>
                        <a:rPr lang="en-US" sz="1800" kern="0" dirty="0">
                          <a:solidFill>
                            <a:srgbClr val="000000"/>
                          </a:solidFill>
                          <a:latin typeface="Courier New"/>
                          <a:ea typeface="宋体"/>
                          <a:cs typeface="Times New Roman"/>
                        </a:rPr>
                        <a:t>) </a:t>
                      </a:r>
                      <a:r>
                        <a:rPr lang="en-US" sz="1800" kern="0" dirty="0" smtClean="0">
                          <a:solidFill>
                            <a:srgbClr val="000000"/>
                          </a:solidFill>
                          <a:latin typeface="Courier New"/>
                          <a:ea typeface="宋体"/>
                          <a:cs typeface="Times New Roman"/>
                        </a:rPr>
                        <a:t>        </a:t>
                      </a:r>
                      <a:r>
                        <a:rPr lang="en-US" sz="1800" kern="0" dirty="0" err="1" smtClean="0">
                          <a:solidFill>
                            <a:srgbClr val="0000C0"/>
                          </a:solidFill>
                          <a:latin typeface="Courier New"/>
                          <a:ea typeface="宋体"/>
                          <a:cs typeface="Times New Roman"/>
                        </a:rPr>
                        <a:t>session</a:t>
                      </a:r>
                      <a:r>
                        <a:rPr lang="en-US" sz="1800" kern="0" dirty="0" err="1" smtClean="0">
                          <a:solidFill>
                            <a:srgbClr val="000000"/>
                          </a:solidFill>
                          <a:latin typeface="Courier New"/>
                          <a:ea typeface="宋体"/>
                          <a:cs typeface="Times New Roman"/>
                        </a:rPr>
                        <a:t>.getTypeComponent</a:t>
                      </a:r>
                      <a:r>
                        <a:rPr lang="en-US" sz="1800" kern="0" dirty="0">
                          <a:solidFill>
                            <a:srgbClr val="000000"/>
                          </a:solidFill>
                          <a:latin typeface="Courier New"/>
                          <a:ea typeface="宋体"/>
                          <a:cs typeface="Times New Roman"/>
                        </a:rPr>
                        <a:t>(</a:t>
                      </a:r>
                      <a:r>
                        <a:rPr lang="en-US" sz="1800" kern="0" dirty="0">
                          <a:solidFill>
                            <a:srgbClr val="2A00FF"/>
                          </a:solidFill>
                          <a:latin typeface="Courier New"/>
                          <a:ea typeface="宋体"/>
                          <a:cs typeface="Times New Roman"/>
                        </a:rPr>
                        <a:t>"Folder"</a:t>
                      </a:r>
                      <a:r>
                        <a:rPr lang="en-US" sz="1800" kern="0" dirty="0">
                          <a:solidFill>
                            <a:srgbClr val="000000"/>
                          </a:solidFill>
                          <a:latin typeface="Courier New"/>
                          <a:ea typeface="宋体"/>
                          <a:cs typeface="Times New Roman"/>
                        </a:rPr>
                        <a:t>);</a:t>
                      </a:r>
                      <a:endParaRPr lang="zh-CN" sz="1800" kern="100" dirty="0">
                        <a:latin typeface="Calibri"/>
                        <a:ea typeface="宋体"/>
                        <a:cs typeface="Times New Roman"/>
                      </a:endParaRPr>
                    </a:p>
                    <a:p>
                      <a:pPr marL="254000" marR="127000" algn="just">
                        <a:spcBef>
                          <a:spcPts val="600"/>
                        </a:spcBef>
                        <a:spcAft>
                          <a:spcPts val="600"/>
                        </a:spcAft>
                      </a:pPr>
                      <a:r>
                        <a:rPr lang="en-US" sz="1800" kern="100" dirty="0" err="1" smtClean="0">
                          <a:solidFill>
                            <a:srgbClr val="000000"/>
                          </a:solidFill>
                          <a:latin typeface="Courier New"/>
                          <a:ea typeface="宋体"/>
                        </a:rPr>
                        <a:t>TCComponentFolder</a:t>
                      </a:r>
                      <a:r>
                        <a:rPr lang="en-US" sz="1800" kern="100" dirty="0" smtClean="0">
                          <a:solidFill>
                            <a:srgbClr val="000000"/>
                          </a:solidFill>
                          <a:latin typeface="Courier New"/>
                          <a:ea typeface="宋体"/>
                        </a:rPr>
                        <a:t> </a:t>
                      </a:r>
                      <a:r>
                        <a:rPr lang="en-US" sz="1800" kern="100" baseline="0" dirty="0" smtClean="0">
                          <a:solidFill>
                            <a:srgbClr val="000000"/>
                          </a:solidFill>
                          <a:latin typeface="Courier New"/>
                          <a:ea typeface="宋体"/>
                        </a:rPr>
                        <a:t>f</a:t>
                      </a:r>
                      <a:r>
                        <a:rPr lang="en-US" sz="1800" kern="100" dirty="0" smtClean="0">
                          <a:solidFill>
                            <a:srgbClr val="000000"/>
                          </a:solidFill>
                          <a:latin typeface="Courier New"/>
                          <a:ea typeface="宋体"/>
                        </a:rPr>
                        <a:t>=</a:t>
                      </a:r>
                      <a:r>
                        <a:rPr lang="en-US" sz="1800" kern="100" dirty="0" err="1" smtClean="0">
                          <a:solidFill>
                            <a:srgbClr val="000000"/>
                          </a:solidFill>
                          <a:latin typeface="Courier New"/>
                          <a:ea typeface="宋体"/>
                        </a:rPr>
                        <a:t>t.create</a:t>
                      </a:r>
                      <a:r>
                        <a:rPr lang="en-US" sz="1800" kern="100" dirty="0">
                          <a:solidFill>
                            <a:srgbClr val="000000"/>
                          </a:solidFill>
                          <a:latin typeface="Courier New"/>
                          <a:ea typeface="宋体"/>
                        </a:rPr>
                        <a:t>(</a:t>
                      </a:r>
                      <a:r>
                        <a:rPr lang="en-US" sz="1800" kern="100" dirty="0">
                          <a:solidFill>
                            <a:srgbClr val="2A00FF"/>
                          </a:solidFill>
                          <a:latin typeface="Courier New"/>
                          <a:ea typeface="宋体"/>
                        </a:rPr>
                        <a:t>"My Folder </a:t>
                      </a:r>
                      <a:r>
                        <a:rPr lang="en-US" sz="1800" kern="100" dirty="0" err="1">
                          <a:solidFill>
                            <a:srgbClr val="2A00FF"/>
                          </a:solidFill>
                          <a:latin typeface="Courier New"/>
                          <a:ea typeface="宋体"/>
                        </a:rPr>
                        <a:t>Name</a:t>
                      </a:r>
                      <a:r>
                        <a:rPr lang="en-US" sz="1800" kern="100" dirty="0" err="1" smtClean="0">
                          <a:solidFill>
                            <a:srgbClr val="2A00FF"/>
                          </a:solidFill>
                          <a:latin typeface="Courier New"/>
                          <a:ea typeface="宋体"/>
                        </a:rPr>
                        <a:t>"</a:t>
                      </a:r>
                      <a:r>
                        <a:rPr lang="en-US" sz="1800" kern="100" dirty="0" err="1" smtClean="0">
                          <a:solidFill>
                            <a:srgbClr val="000000"/>
                          </a:solidFill>
                          <a:latin typeface="Courier New"/>
                          <a:ea typeface="宋体"/>
                        </a:rPr>
                        <a:t>,</a:t>
                      </a:r>
                      <a:r>
                        <a:rPr lang="en-US" sz="1800" kern="100" dirty="0" err="1" smtClean="0">
                          <a:solidFill>
                            <a:srgbClr val="2A00FF"/>
                          </a:solidFill>
                          <a:latin typeface="Courier New"/>
                          <a:ea typeface="宋体"/>
                        </a:rPr>
                        <a:t>"</a:t>
                      </a:r>
                      <a:r>
                        <a:rPr lang="en-US" sz="1800" kern="100" dirty="0" err="1">
                          <a:solidFill>
                            <a:srgbClr val="2A00FF"/>
                          </a:solidFill>
                          <a:latin typeface="Courier New"/>
                          <a:ea typeface="宋体"/>
                        </a:rPr>
                        <a:t>My</a:t>
                      </a:r>
                      <a:r>
                        <a:rPr lang="en-US" sz="1800" kern="100" dirty="0">
                          <a:solidFill>
                            <a:srgbClr val="2A00FF"/>
                          </a:solidFill>
                          <a:latin typeface="Courier New"/>
                          <a:ea typeface="宋体"/>
                        </a:rPr>
                        <a:t> Folder </a:t>
                      </a:r>
                      <a:r>
                        <a:rPr lang="en-US" sz="1800" kern="100" dirty="0" err="1">
                          <a:solidFill>
                            <a:srgbClr val="2A00FF"/>
                          </a:solidFill>
                          <a:latin typeface="Courier New"/>
                          <a:ea typeface="宋体"/>
                        </a:rPr>
                        <a:t>Description</a:t>
                      </a:r>
                      <a:r>
                        <a:rPr lang="en-US" sz="1800" kern="100" dirty="0" err="1" smtClean="0">
                          <a:solidFill>
                            <a:srgbClr val="2A00FF"/>
                          </a:solidFill>
                          <a:latin typeface="Courier New"/>
                          <a:ea typeface="宋体"/>
                        </a:rPr>
                        <a:t>"</a:t>
                      </a:r>
                      <a:r>
                        <a:rPr lang="en-US" sz="1800" kern="100" dirty="0" err="1" smtClean="0">
                          <a:solidFill>
                            <a:srgbClr val="000000"/>
                          </a:solidFill>
                          <a:latin typeface="Courier New"/>
                          <a:ea typeface="宋体"/>
                        </a:rPr>
                        <a:t>,</a:t>
                      </a:r>
                      <a:r>
                        <a:rPr lang="en-US" sz="1800" kern="100" dirty="0" err="1" smtClean="0">
                          <a:solidFill>
                            <a:srgbClr val="2A00FF"/>
                          </a:solidFill>
                          <a:latin typeface="Courier New"/>
                          <a:ea typeface="宋体"/>
                        </a:rPr>
                        <a:t>"</a:t>
                      </a:r>
                      <a:r>
                        <a:rPr lang="en-US" sz="1800" kern="100" dirty="0" err="1">
                          <a:solidFill>
                            <a:srgbClr val="2A00FF"/>
                          </a:solidFill>
                          <a:latin typeface="Courier New"/>
                          <a:ea typeface="宋体"/>
                        </a:rPr>
                        <a:t>My</a:t>
                      </a:r>
                      <a:r>
                        <a:rPr lang="en-US" sz="1800" kern="100" dirty="0">
                          <a:solidFill>
                            <a:srgbClr val="2A00FF"/>
                          </a:solidFill>
                          <a:latin typeface="Courier New"/>
                          <a:ea typeface="宋体"/>
                        </a:rPr>
                        <a:t> Folder Type"</a:t>
                      </a:r>
                      <a:r>
                        <a:rPr lang="en-US" sz="1800" kern="100" dirty="0">
                          <a:solidFill>
                            <a:srgbClr val="000000"/>
                          </a:solidFill>
                          <a:latin typeface="Courier New"/>
                          <a:ea typeface="宋体"/>
                        </a:rPr>
                        <a:t>);</a:t>
                      </a:r>
                      <a:endParaRPr lang="zh-CN" sz="1800" kern="100" dirty="0">
                        <a:latin typeface="Arial"/>
                        <a:ea typeface="宋体"/>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None/>
            </a:pPr>
            <a:r>
              <a:rPr lang="en-US" altLang="zh-CN" sz="2800" dirty="0" smtClean="0">
                <a:latin typeface="+mn-ea"/>
              </a:rPr>
              <a:t>2.Form</a:t>
            </a:r>
            <a:r>
              <a:rPr lang="zh-CN" altLang="en-US" sz="2800" dirty="0" smtClean="0">
                <a:latin typeface="+mn-ea"/>
              </a:rPr>
              <a:t>的创建</a:t>
            </a:r>
            <a:r>
              <a:rPr lang="en-US" altLang="zh-CN" sz="2800" dirty="0" smtClean="0">
                <a:latin typeface="+mn-ea"/>
              </a:rPr>
              <a:t>:</a:t>
            </a:r>
          </a:p>
          <a:p>
            <a:pPr>
              <a:buNone/>
            </a:pPr>
            <a:r>
              <a:rPr lang="en-US" altLang="zh-CN" sz="2800" dirty="0" smtClean="0">
                <a:latin typeface="+mn-ea"/>
              </a:rPr>
              <a:t>      Form</a:t>
            </a:r>
            <a:r>
              <a:rPr lang="zh-CN" altLang="en-US" sz="2800" dirty="0" smtClean="0">
                <a:latin typeface="+mn-ea"/>
              </a:rPr>
              <a:t>的创建和</a:t>
            </a:r>
            <a:r>
              <a:rPr lang="en-US" altLang="zh-CN" sz="2800" dirty="0" smtClean="0">
                <a:latin typeface="+mn-ea"/>
              </a:rPr>
              <a:t>Folder</a:t>
            </a:r>
            <a:r>
              <a:rPr lang="zh-CN" altLang="en-US" sz="2800" dirty="0" smtClean="0">
                <a:latin typeface="+mn-ea"/>
              </a:rPr>
              <a:t>的创建差不多，都只有三个参数。</a:t>
            </a:r>
            <a:r>
              <a:rPr lang="en-US" altLang="zh-CN" sz="2800" dirty="0" smtClean="0">
                <a:latin typeface="+mn-ea"/>
              </a:rPr>
              <a:t>Form</a:t>
            </a:r>
            <a:r>
              <a:rPr lang="zh-CN" altLang="en-US" sz="2800" dirty="0" smtClean="0">
                <a:latin typeface="+mn-ea"/>
              </a:rPr>
              <a:t>名称，</a:t>
            </a:r>
            <a:r>
              <a:rPr lang="en-US" altLang="zh-CN" sz="2800" dirty="0" smtClean="0">
                <a:latin typeface="+mn-ea"/>
              </a:rPr>
              <a:t>Form</a:t>
            </a:r>
            <a:r>
              <a:rPr lang="zh-CN" altLang="en-US" sz="2800" dirty="0" smtClean="0">
                <a:latin typeface="+mn-ea"/>
              </a:rPr>
              <a:t>描述，以及</a:t>
            </a:r>
            <a:r>
              <a:rPr lang="en-US" altLang="zh-CN" sz="2800" dirty="0" smtClean="0">
                <a:latin typeface="+mn-ea"/>
              </a:rPr>
              <a:t>Form</a:t>
            </a:r>
            <a:r>
              <a:rPr lang="zh-CN" altLang="en-US" sz="2800" dirty="0" smtClean="0">
                <a:latin typeface="+mn-ea"/>
              </a:rPr>
              <a:t>类型。</a:t>
            </a:r>
            <a:endParaRPr lang="en-US" altLang="zh-CN" sz="2800" dirty="0" smtClean="0">
              <a:latin typeface="+mn-ea"/>
            </a:endParaRPr>
          </a:p>
          <a:p>
            <a:pPr>
              <a:buNone/>
            </a:pPr>
            <a:r>
              <a:rPr lang="en-US" altLang="zh-CN" sz="2800" dirty="0" smtClean="0">
                <a:latin typeface="+mn-ea"/>
              </a:rPr>
              <a:t>   </a:t>
            </a:r>
          </a:p>
          <a:p>
            <a:pPr>
              <a:buNone/>
            </a:pPr>
            <a:r>
              <a:rPr lang="en-US" altLang="zh-CN" sz="2800" dirty="0" smtClean="0">
                <a:latin typeface="+mn-ea"/>
              </a:rPr>
              <a:t>     </a:t>
            </a:r>
          </a:p>
          <a:p>
            <a:pPr>
              <a:buNone/>
            </a:pPr>
            <a:endParaRPr lang="en-US" altLang="zh-CN" sz="2800" dirty="0" smtClean="0">
              <a:latin typeface="+mn-ea"/>
            </a:endParaRPr>
          </a:p>
        </p:txBody>
      </p:sp>
      <p:sp>
        <p:nvSpPr>
          <p:cNvPr id="4" name="标题 3"/>
          <p:cNvSpPr>
            <a:spLocks noGrp="1"/>
          </p:cNvSpPr>
          <p:nvPr>
            <p:ph type="title"/>
          </p:nvPr>
        </p:nvSpPr>
        <p:spPr>
          <a:xfrm>
            <a:off x="457200" y="357166"/>
            <a:ext cx="8229600" cy="500066"/>
          </a:xfrm>
        </p:spPr>
        <p:txBody>
          <a:bodyPr>
            <a:normAutofit fontScale="90000"/>
          </a:bodyPr>
          <a:lstStyle/>
          <a:p>
            <a:r>
              <a:rPr lang="en-US" altLang="en-US" dirty="0" err="1" smtClean="0">
                <a:latin typeface="Adobe 明體 Std L" pitchFamily="18" charset="-128"/>
                <a:ea typeface="Adobe 明體 Std L" pitchFamily="18" charset="-128"/>
              </a:rPr>
              <a:t>Teamcenter</a:t>
            </a:r>
            <a:r>
              <a:rPr lang="zh-CN" altLang="en-US" dirty="0" smtClean="0">
                <a:latin typeface="Adobe 明體 Std L" pitchFamily="18" charset="-128"/>
                <a:ea typeface="Adobe 明體 Std L" pitchFamily="18" charset="-128"/>
              </a:rPr>
              <a:t>中对象的创建</a:t>
            </a:r>
            <a:br>
              <a:rPr lang="zh-CN" altLang="en-US" dirty="0" smtClean="0">
                <a:latin typeface="Adobe 明體 Std L" pitchFamily="18" charset="-128"/>
                <a:ea typeface="Adobe 明體 Std L" pitchFamily="18" charset="-128"/>
              </a:rPr>
            </a:br>
            <a:endParaRPr lang="zh-CN" altLang="en-US" dirty="0"/>
          </a:p>
        </p:txBody>
      </p:sp>
      <p:graphicFrame>
        <p:nvGraphicFramePr>
          <p:cNvPr id="7" name="表格 6"/>
          <p:cNvGraphicFramePr>
            <a:graphicFrameLocks noGrp="1"/>
          </p:cNvGraphicFramePr>
          <p:nvPr/>
        </p:nvGraphicFramePr>
        <p:xfrm>
          <a:off x="1000101" y="3286125"/>
          <a:ext cx="7715303" cy="2214577"/>
        </p:xfrm>
        <a:graphic>
          <a:graphicData uri="http://schemas.openxmlformats.org/drawingml/2006/table">
            <a:tbl>
              <a:tblPr/>
              <a:tblGrid>
                <a:gridCol w="7715303"/>
              </a:tblGrid>
              <a:tr h="2214577">
                <a:tc>
                  <a:txBody>
                    <a:bodyPr/>
                    <a:lstStyle/>
                    <a:p>
                      <a:pPr algn="l">
                        <a:spcAft>
                          <a:spcPts val="0"/>
                        </a:spcAft>
                      </a:pPr>
                      <a:r>
                        <a:rPr lang="en-US" sz="1800" kern="0" dirty="0" err="1" smtClean="0">
                          <a:solidFill>
                            <a:srgbClr val="000000"/>
                          </a:solidFill>
                          <a:latin typeface="Courier New"/>
                          <a:ea typeface="+mn-ea"/>
                          <a:cs typeface="Times New Roman"/>
                        </a:rPr>
                        <a:t>TCComponentFormType</a:t>
                      </a:r>
                      <a:r>
                        <a:rPr lang="en-US" sz="1800" kern="0" dirty="0" smtClean="0">
                          <a:solidFill>
                            <a:srgbClr val="000000"/>
                          </a:solidFill>
                          <a:latin typeface="Courier New"/>
                          <a:ea typeface="+mn-ea"/>
                          <a:cs typeface="Times New Roman"/>
                        </a:rPr>
                        <a:t> </a:t>
                      </a:r>
                      <a:r>
                        <a:rPr lang="en-US" sz="1800" kern="0" dirty="0" err="1" smtClean="0">
                          <a:solidFill>
                            <a:srgbClr val="000000"/>
                          </a:solidFill>
                          <a:latin typeface="Courier New"/>
                          <a:ea typeface="+mn-ea"/>
                          <a:cs typeface="Times New Roman"/>
                        </a:rPr>
                        <a:t>tccomponentFormType</a:t>
                      </a:r>
                      <a:r>
                        <a:rPr lang="en-US" sz="1800" kern="0" dirty="0" smtClean="0">
                          <a:solidFill>
                            <a:srgbClr val="000000"/>
                          </a:solidFill>
                          <a:latin typeface="Courier New"/>
                          <a:ea typeface="+mn-ea"/>
                          <a:cs typeface="Times New Roman"/>
                        </a:rPr>
                        <a:t> = (</a:t>
                      </a:r>
                      <a:r>
                        <a:rPr lang="en-US" sz="1800" kern="0" dirty="0" err="1" smtClean="0">
                          <a:solidFill>
                            <a:srgbClr val="000000"/>
                          </a:solidFill>
                          <a:latin typeface="Courier New"/>
                          <a:ea typeface="+mn-ea"/>
                          <a:cs typeface="Times New Roman"/>
                        </a:rPr>
                        <a:t>TCComponentFormType</a:t>
                      </a:r>
                      <a:r>
                        <a:rPr lang="en-US" sz="1800" kern="0" dirty="0" smtClean="0">
                          <a:solidFill>
                            <a:srgbClr val="000000"/>
                          </a:solidFill>
                          <a:latin typeface="Courier New"/>
                          <a:ea typeface="+mn-ea"/>
                          <a:cs typeface="Times New Roman"/>
                        </a:rPr>
                        <a:t>) </a:t>
                      </a:r>
                      <a:r>
                        <a:rPr lang="en-US" sz="1800" kern="0" dirty="0" err="1" smtClean="0">
                          <a:solidFill>
                            <a:srgbClr val="000000"/>
                          </a:solidFill>
                          <a:latin typeface="Courier New"/>
                          <a:ea typeface="+mn-ea"/>
                          <a:cs typeface="Times New Roman"/>
                        </a:rPr>
                        <a:t>session.getTypeComponent</a:t>
                      </a:r>
                      <a:r>
                        <a:rPr lang="en-US" sz="1800" kern="0" dirty="0" smtClean="0">
                          <a:solidFill>
                            <a:srgbClr val="000000"/>
                          </a:solidFill>
                          <a:latin typeface="Courier New"/>
                          <a:ea typeface="+mn-ea"/>
                          <a:cs typeface="Times New Roman"/>
                        </a:rPr>
                        <a:t>("</a:t>
                      </a:r>
                      <a:r>
                        <a:rPr lang="en-US" sz="1800" kern="0" dirty="0" err="1" smtClean="0">
                          <a:solidFill>
                            <a:srgbClr val="000000"/>
                          </a:solidFill>
                          <a:latin typeface="Courier New"/>
                          <a:ea typeface="+mn-ea"/>
                          <a:cs typeface="Times New Roman"/>
                        </a:rPr>
                        <a:t>MyForm</a:t>
                      </a:r>
                      <a:r>
                        <a:rPr lang="en-US" sz="1800" kern="0" dirty="0" smtClean="0">
                          <a:solidFill>
                            <a:srgbClr val="000000"/>
                          </a:solidFill>
                          <a:latin typeface="Courier New"/>
                          <a:ea typeface="+mn-ea"/>
                          <a:cs typeface="Times New Roman"/>
                        </a:rPr>
                        <a:t>");</a:t>
                      </a:r>
                    </a:p>
                    <a:p>
                      <a:pPr algn="l">
                        <a:spcAft>
                          <a:spcPts val="0"/>
                        </a:spcAft>
                      </a:pPr>
                      <a:r>
                        <a:rPr lang="en-US" sz="1800" kern="0" dirty="0" smtClean="0">
                          <a:solidFill>
                            <a:srgbClr val="000000"/>
                          </a:solidFill>
                          <a:latin typeface="Courier New"/>
                          <a:ea typeface="+mn-ea"/>
                          <a:cs typeface="Times New Roman"/>
                        </a:rPr>
                        <a:t>			</a:t>
                      </a:r>
                      <a:r>
                        <a:rPr lang="en-US" sz="1800" kern="0" dirty="0" err="1" smtClean="0">
                          <a:solidFill>
                            <a:srgbClr val="000000"/>
                          </a:solidFill>
                          <a:latin typeface="Courier New"/>
                          <a:ea typeface="+mn-ea"/>
                          <a:cs typeface="Times New Roman"/>
                        </a:rPr>
                        <a:t>TCComponentForm</a:t>
                      </a:r>
                      <a:r>
                        <a:rPr lang="en-US" sz="1800" kern="0" dirty="0" smtClean="0">
                          <a:solidFill>
                            <a:srgbClr val="000000"/>
                          </a:solidFill>
                          <a:latin typeface="Courier New"/>
                          <a:ea typeface="+mn-ea"/>
                          <a:cs typeface="Times New Roman"/>
                        </a:rPr>
                        <a:t> </a:t>
                      </a:r>
                      <a:r>
                        <a:rPr lang="en-US" sz="1800" kern="0" dirty="0" err="1" smtClean="0">
                          <a:solidFill>
                            <a:srgbClr val="000000"/>
                          </a:solidFill>
                          <a:latin typeface="Courier New"/>
                          <a:ea typeface="+mn-ea"/>
                          <a:cs typeface="Times New Roman"/>
                        </a:rPr>
                        <a:t>tccomponentForm</a:t>
                      </a:r>
                      <a:r>
                        <a:rPr lang="en-US" sz="1800" kern="0" dirty="0" smtClean="0">
                          <a:solidFill>
                            <a:srgbClr val="000000"/>
                          </a:solidFill>
                          <a:latin typeface="Courier New"/>
                          <a:ea typeface="+mn-ea"/>
                          <a:cs typeface="Times New Roman"/>
                        </a:rPr>
                        <a:t> = </a:t>
                      </a:r>
                      <a:r>
                        <a:rPr lang="en-US" sz="1800" kern="0" dirty="0" err="1" smtClean="0">
                          <a:solidFill>
                            <a:srgbClr val="000000"/>
                          </a:solidFill>
                          <a:latin typeface="Courier New"/>
                          <a:ea typeface="+mn-ea"/>
                          <a:cs typeface="Times New Roman"/>
                        </a:rPr>
                        <a:t>tccomponentFormType.create</a:t>
                      </a:r>
                      <a:r>
                        <a:rPr lang="en-US" sz="1800" kern="0" dirty="0" smtClean="0">
                          <a:solidFill>
                            <a:srgbClr val="000000"/>
                          </a:solidFill>
                          <a:latin typeface="Courier New"/>
                          <a:ea typeface="+mn-ea"/>
                          <a:cs typeface="Times New Roman"/>
                        </a:rPr>
                        <a:t>("</a:t>
                      </a:r>
                      <a:r>
                        <a:rPr lang="en-US" sz="1800" kern="0" dirty="0" err="1" smtClean="0">
                          <a:solidFill>
                            <a:srgbClr val="000000"/>
                          </a:solidFill>
                          <a:latin typeface="Courier New"/>
                          <a:ea typeface="+mn-ea"/>
                          <a:cs typeface="Times New Roman"/>
                        </a:rPr>
                        <a:t>MyForm","MyFormDescription","MyForm</a:t>
                      </a:r>
                      <a:r>
                        <a:rPr lang="en-US" sz="1800" kern="0" dirty="0" smtClean="0">
                          <a:solidFill>
                            <a:srgbClr val="000000"/>
                          </a:solidFill>
                          <a:latin typeface="Courier New"/>
                          <a:ea typeface="+mn-e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None/>
            </a:pPr>
            <a:r>
              <a:rPr lang="en-US" altLang="zh-CN" sz="2800" dirty="0" smtClean="0">
                <a:latin typeface="+mn-ea"/>
              </a:rPr>
              <a:t>2.Item</a:t>
            </a:r>
            <a:r>
              <a:rPr lang="zh-CN" altLang="en-US" sz="2800" dirty="0" smtClean="0">
                <a:latin typeface="+mn-ea"/>
              </a:rPr>
              <a:t>的创建</a:t>
            </a:r>
            <a:r>
              <a:rPr lang="en-US" altLang="zh-CN" sz="2800" dirty="0" smtClean="0">
                <a:latin typeface="+mn-ea"/>
              </a:rPr>
              <a:t>:</a:t>
            </a:r>
          </a:p>
          <a:p>
            <a:pPr>
              <a:buNone/>
            </a:pPr>
            <a:r>
              <a:rPr lang="en-US" altLang="zh-CN" sz="2800" dirty="0" smtClean="0">
                <a:latin typeface="+mn-ea"/>
              </a:rPr>
              <a:t>      Item</a:t>
            </a:r>
            <a:r>
              <a:rPr lang="zh-CN" altLang="en-US" sz="2800" dirty="0" smtClean="0">
                <a:latin typeface="+mn-ea"/>
              </a:rPr>
              <a:t>的创建相对来说比前两个都复杂点，具体原理就是先根据系统类型从系统中获取编码和版本编码，然后进行创建。</a:t>
            </a:r>
            <a:endParaRPr lang="en-US" altLang="zh-CN" sz="2800" dirty="0" smtClean="0">
              <a:latin typeface="+mn-ea"/>
            </a:endParaRPr>
          </a:p>
          <a:p>
            <a:pPr>
              <a:buNone/>
            </a:pPr>
            <a:r>
              <a:rPr lang="en-US" altLang="zh-CN" sz="2800" dirty="0" smtClean="0">
                <a:latin typeface="+mn-ea"/>
              </a:rPr>
              <a:t>	</a:t>
            </a:r>
            <a:r>
              <a:rPr lang="en-US" altLang="zh-CN" sz="2800" dirty="0" err="1" smtClean="0">
                <a:latin typeface="+mn-ea"/>
              </a:rPr>
              <a:t>a.ItemID</a:t>
            </a:r>
            <a:r>
              <a:rPr lang="zh-CN" altLang="en-US" sz="2800" dirty="0" smtClean="0">
                <a:latin typeface="+mn-ea"/>
              </a:rPr>
              <a:t>和</a:t>
            </a:r>
            <a:r>
              <a:rPr lang="en-US" altLang="zh-CN" sz="2800" dirty="0" err="1" smtClean="0">
                <a:latin typeface="+mn-ea"/>
              </a:rPr>
              <a:t>ItemRev</a:t>
            </a:r>
            <a:r>
              <a:rPr lang="zh-CN" altLang="en-US" sz="2800" dirty="0" smtClean="0">
                <a:latin typeface="+mn-ea"/>
              </a:rPr>
              <a:t>获取方法</a:t>
            </a:r>
            <a:r>
              <a:rPr lang="en-US" altLang="zh-CN" sz="2800" dirty="0" smtClean="0">
                <a:latin typeface="+mn-ea"/>
              </a:rPr>
              <a:t>:</a:t>
            </a:r>
          </a:p>
          <a:p>
            <a:pPr>
              <a:buNone/>
            </a:pPr>
            <a:endParaRPr lang="en-US" altLang="zh-CN" sz="2800" dirty="0" smtClean="0">
              <a:latin typeface="+mn-ea"/>
            </a:endParaRPr>
          </a:p>
          <a:p>
            <a:pPr>
              <a:buNone/>
            </a:pPr>
            <a:r>
              <a:rPr lang="en-US" altLang="zh-CN" sz="2800" dirty="0" smtClean="0">
                <a:latin typeface="+mn-ea"/>
              </a:rPr>
              <a:t>   </a:t>
            </a:r>
          </a:p>
          <a:p>
            <a:pPr>
              <a:buNone/>
            </a:pPr>
            <a:r>
              <a:rPr lang="en-US" altLang="zh-CN" sz="2800" dirty="0" smtClean="0">
                <a:latin typeface="+mn-ea"/>
              </a:rPr>
              <a:t>     </a:t>
            </a:r>
          </a:p>
          <a:p>
            <a:pPr>
              <a:buNone/>
            </a:pPr>
            <a:endParaRPr lang="en-US" altLang="zh-CN" sz="2800" dirty="0" smtClean="0">
              <a:latin typeface="+mn-ea"/>
            </a:endParaRPr>
          </a:p>
        </p:txBody>
      </p:sp>
      <p:sp>
        <p:nvSpPr>
          <p:cNvPr id="4" name="标题 3"/>
          <p:cNvSpPr>
            <a:spLocks noGrp="1"/>
          </p:cNvSpPr>
          <p:nvPr>
            <p:ph type="title"/>
          </p:nvPr>
        </p:nvSpPr>
        <p:spPr>
          <a:xfrm>
            <a:off x="457200" y="357166"/>
            <a:ext cx="8229600" cy="500066"/>
          </a:xfrm>
        </p:spPr>
        <p:txBody>
          <a:bodyPr>
            <a:normAutofit fontScale="90000"/>
          </a:bodyPr>
          <a:lstStyle/>
          <a:p>
            <a:r>
              <a:rPr lang="en-US" altLang="en-US" dirty="0" err="1" smtClean="0">
                <a:latin typeface="Adobe 明體 Std L" pitchFamily="18" charset="-128"/>
                <a:ea typeface="Adobe 明體 Std L" pitchFamily="18" charset="-128"/>
              </a:rPr>
              <a:t>Teamcenter</a:t>
            </a:r>
            <a:r>
              <a:rPr lang="zh-CN" altLang="en-US" dirty="0" smtClean="0">
                <a:latin typeface="Adobe 明體 Std L" pitchFamily="18" charset="-128"/>
                <a:ea typeface="Adobe 明體 Std L" pitchFamily="18" charset="-128"/>
              </a:rPr>
              <a:t>中对象的创建</a:t>
            </a:r>
            <a:br>
              <a:rPr lang="zh-CN" altLang="en-US" dirty="0" smtClean="0">
                <a:latin typeface="Adobe 明體 Std L" pitchFamily="18" charset="-128"/>
                <a:ea typeface="Adobe 明體 Std L" pitchFamily="18" charset="-128"/>
              </a:rPr>
            </a:br>
            <a:endParaRPr lang="zh-CN" altLang="en-US" dirty="0"/>
          </a:p>
        </p:txBody>
      </p:sp>
      <p:graphicFrame>
        <p:nvGraphicFramePr>
          <p:cNvPr id="7" name="表格 6"/>
          <p:cNvGraphicFramePr>
            <a:graphicFrameLocks noGrp="1"/>
          </p:cNvGraphicFramePr>
          <p:nvPr/>
        </p:nvGraphicFramePr>
        <p:xfrm>
          <a:off x="857224" y="3857628"/>
          <a:ext cx="7786741" cy="2214577"/>
        </p:xfrm>
        <a:graphic>
          <a:graphicData uri="http://schemas.openxmlformats.org/drawingml/2006/table">
            <a:tbl>
              <a:tblPr/>
              <a:tblGrid>
                <a:gridCol w="7786741"/>
              </a:tblGrid>
              <a:tr h="22145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TCComponentItemType</a:t>
                      </a:r>
                      <a:r>
                        <a:rPr lang="en-US" dirty="0" smtClean="0"/>
                        <a:t> </a:t>
                      </a:r>
                      <a:r>
                        <a:rPr lang="en-US" dirty="0" err="1" smtClean="0"/>
                        <a:t>tccomponentitemtype</a:t>
                      </a:r>
                      <a:r>
                        <a:rPr lang="en-US" dirty="0" smtClean="0"/>
                        <a:t> = (</a:t>
                      </a:r>
                      <a:r>
                        <a:rPr lang="en-US" dirty="0" err="1" smtClean="0"/>
                        <a:t>TCComponentItemType</a:t>
                      </a:r>
                      <a:r>
                        <a:rPr lang="en-US" dirty="0" smtClean="0"/>
                        <a:t>)</a:t>
                      </a:r>
                      <a:r>
                        <a:rPr lang="en-US" dirty="0" err="1" smtClean="0"/>
                        <a:t>session.getTypeComponent</a:t>
                      </a:r>
                      <a:r>
                        <a:rPr lang="en-US" dirty="0" smtClean="0"/>
                        <a:t>(</a:t>
                      </a:r>
                      <a:r>
                        <a:rPr lang="en-US" dirty="0" err="1" smtClean="0"/>
                        <a:t>itemType</a:t>
                      </a: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0" dirty="0" smtClean="0">
                          <a:solidFill>
                            <a:srgbClr val="000000"/>
                          </a:solidFill>
                          <a:latin typeface="Courier New"/>
                          <a:ea typeface="+mn-ea"/>
                          <a:cs typeface="Times New Roman"/>
                        </a:rPr>
                        <a:t> String </a:t>
                      </a:r>
                      <a:r>
                        <a:rPr lang="en-US" dirty="0" err="1" smtClean="0"/>
                        <a:t>itemId</a:t>
                      </a:r>
                      <a:r>
                        <a:rPr lang="en-US" dirty="0" smtClean="0"/>
                        <a:t> = </a:t>
                      </a:r>
                      <a:r>
                        <a:rPr lang="en-US" dirty="0" err="1" smtClean="0"/>
                        <a:t>tccomponentitemtype.getNewID</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0" dirty="0" smtClean="0">
                          <a:solidFill>
                            <a:srgbClr val="000000"/>
                          </a:solidFill>
                          <a:latin typeface="Courier New"/>
                          <a:ea typeface="+mn-ea"/>
                          <a:cs typeface="Times New Roman"/>
                        </a:rPr>
                        <a:t> String </a:t>
                      </a:r>
                      <a:r>
                        <a:rPr lang="en-US" sz="1800" kern="0" dirty="0" err="1" smtClean="0">
                          <a:solidFill>
                            <a:srgbClr val="000000"/>
                          </a:solidFill>
                          <a:latin typeface="Courier New"/>
                          <a:ea typeface="+mn-ea"/>
                          <a:cs typeface="Times New Roman"/>
                        </a:rPr>
                        <a:t>itemRev</a:t>
                      </a:r>
                      <a:r>
                        <a:rPr lang="en-US" sz="1800" kern="0" dirty="0" smtClean="0">
                          <a:solidFill>
                            <a:srgbClr val="000000"/>
                          </a:solidFill>
                          <a:latin typeface="Courier New"/>
                          <a:ea typeface="+mn-ea"/>
                          <a:cs typeface="Times New Roman"/>
                        </a:rPr>
                        <a:t> = </a:t>
                      </a:r>
                      <a:r>
                        <a:rPr lang="en-US" dirty="0" err="1" smtClean="0"/>
                        <a:t>getNewRev</a:t>
                      </a:r>
                      <a:r>
                        <a:rPr lang="en-US" dirty="0" smtClean="0"/>
                        <a:t>(null); </a:t>
                      </a:r>
                      <a:endParaRPr lang="en-US" sz="1800"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None/>
            </a:pPr>
            <a:r>
              <a:rPr lang="en-US" altLang="zh-CN" sz="2800" dirty="0" err="1" smtClean="0">
                <a:latin typeface="+mn-ea"/>
              </a:rPr>
              <a:t>b.Item</a:t>
            </a:r>
            <a:r>
              <a:rPr lang="zh-CN" altLang="en-US" sz="2800" dirty="0" smtClean="0">
                <a:latin typeface="+mn-ea"/>
              </a:rPr>
              <a:t>单位获取方法</a:t>
            </a:r>
            <a:r>
              <a:rPr lang="en-US" altLang="zh-CN" sz="2800" dirty="0" smtClean="0">
                <a:latin typeface="+mn-ea"/>
              </a:rPr>
              <a:t>:</a:t>
            </a:r>
          </a:p>
          <a:p>
            <a:pPr>
              <a:buNone/>
            </a:pPr>
            <a:endParaRPr lang="en-US" altLang="zh-CN" sz="2800" dirty="0" smtClean="0">
              <a:latin typeface="+mn-ea"/>
            </a:endParaRPr>
          </a:p>
          <a:p>
            <a:pPr>
              <a:buNone/>
            </a:pPr>
            <a:endParaRPr lang="en-US" altLang="zh-CN" sz="2800" dirty="0" smtClean="0">
              <a:latin typeface="+mn-ea"/>
            </a:endParaRPr>
          </a:p>
          <a:p>
            <a:pPr>
              <a:buNone/>
            </a:pPr>
            <a:r>
              <a:rPr lang="en-US" altLang="zh-CN" sz="2800" dirty="0" err="1" smtClean="0">
                <a:latin typeface="+mn-ea"/>
              </a:rPr>
              <a:t>c.Item</a:t>
            </a:r>
            <a:r>
              <a:rPr lang="zh-CN" altLang="en-US" sz="2800" dirty="0" smtClean="0">
                <a:latin typeface="+mn-ea"/>
              </a:rPr>
              <a:t>创建方法</a:t>
            </a:r>
            <a:endParaRPr lang="en-US" altLang="zh-CN" sz="2800" dirty="0" smtClean="0">
              <a:latin typeface="+mn-ea"/>
            </a:endParaRPr>
          </a:p>
          <a:p>
            <a:pPr>
              <a:buNone/>
            </a:pPr>
            <a:endParaRPr lang="en-US" altLang="zh-CN" sz="2800" dirty="0" smtClean="0">
              <a:latin typeface="+mn-ea"/>
            </a:endParaRPr>
          </a:p>
          <a:p>
            <a:pPr>
              <a:buNone/>
            </a:pPr>
            <a:r>
              <a:rPr lang="en-US" altLang="zh-CN" sz="2800" dirty="0" smtClean="0">
                <a:latin typeface="+mn-ea"/>
              </a:rPr>
              <a:t>   </a:t>
            </a:r>
          </a:p>
          <a:p>
            <a:pPr>
              <a:buNone/>
            </a:pPr>
            <a:r>
              <a:rPr lang="en-US" altLang="zh-CN" sz="2800" dirty="0" smtClean="0">
                <a:latin typeface="+mn-ea"/>
              </a:rPr>
              <a:t>     </a:t>
            </a:r>
          </a:p>
          <a:p>
            <a:pPr>
              <a:buNone/>
            </a:pPr>
            <a:endParaRPr lang="en-US" altLang="zh-CN" sz="2800" dirty="0" smtClean="0">
              <a:latin typeface="+mn-ea"/>
            </a:endParaRPr>
          </a:p>
        </p:txBody>
      </p:sp>
      <p:sp>
        <p:nvSpPr>
          <p:cNvPr id="4" name="标题 3"/>
          <p:cNvSpPr>
            <a:spLocks noGrp="1"/>
          </p:cNvSpPr>
          <p:nvPr>
            <p:ph type="title"/>
          </p:nvPr>
        </p:nvSpPr>
        <p:spPr>
          <a:xfrm>
            <a:off x="457200" y="357166"/>
            <a:ext cx="8229600" cy="500066"/>
          </a:xfrm>
        </p:spPr>
        <p:txBody>
          <a:bodyPr>
            <a:normAutofit fontScale="90000"/>
          </a:bodyPr>
          <a:lstStyle/>
          <a:p>
            <a:r>
              <a:rPr lang="en-US" altLang="en-US" smtClean="0">
                <a:latin typeface="Adobe 明體 Std L" pitchFamily="18" charset="-128"/>
                <a:ea typeface="Adobe 明體 Std L" pitchFamily="18" charset="-128"/>
              </a:rPr>
              <a:t>Teamcenter</a:t>
            </a:r>
            <a:r>
              <a:rPr lang="zh-CN" altLang="en-US" smtClean="0">
                <a:latin typeface="Adobe 明體 Std L" pitchFamily="18" charset="-128"/>
                <a:ea typeface="Adobe 明體 Std L" pitchFamily="18" charset="-128"/>
              </a:rPr>
              <a:t>中对象的创建</a:t>
            </a:r>
            <a:br>
              <a:rPr lang="zh-CN" altLang="en-US" smtClean="0">
                <a:latin typeface="Adobe 明體 Std L" pitchFamily="18" charset="-128"/>
                <a:ea typeface="Adobe 明體 Std L" pitchFamily="18" charset="-128"/>
              </a:rPr>
            </a:br>
            <a:endParaRPr lang="zh-CN" altLang="en-US" dirty="0"/>
          </a:p>
        </p:txBody>
      </p:sp>
      <p:graphicFrame>
        <p:nvGraphicFramePr>
          <p:cNvPr id="6" name="表格 5"/>
          <p:cNvGraphicFramePr>
            <a:graphicFrameLocks noGrp="1"/>
          </p:cNvGraphicFramePr>
          <p:nvPr/>
        </p:nvGraphicFramePr>
        <p:xfrm>
          <a:off x="785786" y="1785926"/>
          <a:ext cx="7786741" cy="714380"/>
        </p:xfrm>
        <a:graphic>
          <a:graphicData uri="http://schemas.openxmlformats.org/drawingml/2006/table">
            <a:tbl>
              <a:tblPr/>
              <a:tblGrid>
                <a:gridCol w="7786741"/>
              </a:tblGrid>
              <a:tr h="7143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TCComponentType</a:t>
                      </a:r>
                      <a:r>
                        <a:rPr lang="en-US" dirty="0" smtClean="0"/>
                        <a:t> </a:t>
                      </a:r>
                      <a:r>
                        <a:rPr lang="en-US" dirty="0" err="1" smtClean="0"/>
                        <a:t>uom</a:t>
                      </a:r>
                      <a:r>
                        <a:rPr lang="en-US" dirty="0" smtClean="0"/>
                        <a:t> = </a:t>
                      </a:r>
                      <a:r>
                        <a:rPr lang="en-US" dirty="0" err="1" smtClean="0"/>
                        <a:t>session.getTypeComponent</a:t>
                      </a:r>
                      <a:r>
                        <a:rPr lang="en-US" dirty="0" smtClean="0"/>
                        <a:t>("</a:t>
                      </a:r>
                      <a:r>
                        <a:rPr lang="en-US" dirty="0" err="1" smtClean="0"/>
                        <a:t>UnitOfMeasure</a:t>
                      </a:r>
                      <a:r>
                        <a:rPr lang="en-US" dirty="0" smtClean="0"/>
                        <a:t>"); </a:t>
                      </a:r>
                      <a:r>
                        <a:rPr lang="en-US" dirty="0" err="1" smtClean="0"/>
                        <a:t>TCComponent</a:t>
                      </a:r>
                      <a:r>
                        <a:rPr lang="en-US" dirty="0" smtClean="0"/>
                        <a:t>[] </a:t>
                      </a:r>
                      <a:r>
                        <a:rPr lang="en-US" dirty="0" err="1" smtClean="0"/>
                        <a:t>uoms</a:t>
                      </a:r>
                      <a:r>
                        <a:rPr lang="en-US" dirty="0" smtClean="0"/>
                        <a:t> = </a:t>
                      </a:r>
                      <a:r>
                        <a:rPr lang="en-US" dirty="0" err="1" smtClean="0"/>
                        <a:t>uom.extent</a:t>
                      </a:r>
                      <a:r>
                        <a:rPr lang="en-US" dirty="0" smtClean="0"/>
                        <a:t>(); </a:t>
                      </a:r>
                      <a:endParaRPr lang="en-US" sz="1800"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表格 10"/>
          <p:cNvGraphicFramePr>
            <a:graphicFrameLocks noGrp="1"/>
          </p:cNvGraphicFramePr>
          <p:nvPr/>
        </p:nvGraphicFramePr>
        <p:xfrm>
          <a:off x="857224" y="3500438"/>
          <a:ext cx="7715304" cy="1714512"/>
        </p:xfrm>
        <a:graphic>
          <a:graphicData uri="http://schemas.openxmlformats.org/drawingml/2006/table">
            <a:tbl>
              <a:tblPr/>
              <a:tblGrid>
                <a:gridCol w="7715304"/>
              </a:tblGrid>
              <a:tr h="17145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TCComponentItemType</a:t>
                      </a:r>
                      <a:r>
                        <a:rPr lang="en-US" dirty="0" smtClean="0"/>
                        <a:t> </a:t>
                      </a:r>
                      <a:r>
                        <a:rPr lang="en-US" dirty="0" err="1" smtClean="0"/>
                        <a:t>ccomponentitemtype</a:t>
                      </a:r>
                      <a:r>
                        <a:rPr lang="en-US" dirty="0" smtClean="0"/>
                        <a:t> = (</a:t>
                      </a:r>
                      <a:r>
                        <a:rPr lang="en-US" dirty="0" err="1" smtClean="0"/>
                        <a:t>TCComponentItemType</a:t>
                      </a:r>
                      <a:r>
                        <a:rPr lang="en-US" dirty="0" smtClean="0"/>
                        <a:t>)</a:t>
                      </a:r>
                      <a:r>
                        <a:rPr lang="en-US" dirty="0" err="1" smtClean="0"/>
                        <a:t>session.getTypeComponent</a:t>
                      </a:r>
                      <a:r>
                        <a:rPr lang="en-US" dirty="0" smtClean="0"/>
                        <a:t>(</a:t>
                      </a:r>
                      <a:r>
                        <a:rPr lang="en-US" dirty="0" err="1" smtClean="0"/>
                        <a:t>itemType</a:t>
                      </a:r>
                      <a:r>
                        <a:rPr lang="en-US" dirty="0" smtClean="0"/>
                        <a:t>); </a:t>
                      </a:r>
                      <a:r>
                        <a:rPr lang="en-US" dirty="0" err="1" smtClean="0"/>
                        <a:t>TCComponentItem</a:t>
                      </a:r>
                      <a:r>
                        <a:rPr lang="en-US" dirty="0" smtClean="0"/>
                        <a:t> item = </a:t>
                      </a:r>
                      <a:r>
                        <a:rPr lang="en-US" dirty="0" err="1" smtClean="0"/>
                        <a:t>ccomponentitemtype.create</a:t>
                      </a:r>
                      <a:r>
                        <a:rPr lang="en-US" dirty="0" smtClean="0"/>
                        <a:t>(</a:t>
                      </a:r>
                      <a:r>
                        <a:rPr lang="en-US" dirty="0" err="1" smtClean="0"/>
                        <a:t>itemId,itemRev,itemType,itemName,itemDescription,uoms</a:t>
                      </a:r>
                      <a:r>
                        <a:rPr lang="en-US" dirty="0" smtClean="0"/>
                        <a:t>[0]); ((</a:t>
                      </a:r>
                      <a:r>
                        <a:rPr lang="en-US" dirty="0" err="1" smtClean="0"/>
                        <a:t>TCComponentFolder</a:t>
                      </a:r>
                      <a:r>
                        <a:rPr lang="en-US" dirty="0" smtClean="0"/>
                        <a:t>) target).add("contents", item); </a:t>
                      </a:r>
                      <a:endParaRPr lang="en-US" sz="1800"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None/>
            </a:pPr>
            <a:r>
              <a:rPr lang="en-US" altLang="zh-CN" sz="2800" dirty="0" smtClean="0">
                <a:latin typeface="+mn-ea"/>
              </a:rPr>
              <a:t>4.Dataset</a:t>
            </a:r>
            <a:r>
              <a:rPr lang="zh-CN" altLang="en-US" sz="2800" dirty="0" smtClean="0">
                <a:latin typeface="+mn-ea"/>
              </a:rPr>
              <a:t>的创建方法</a:t>
            </a:r>
            <a:endParaRPr lang="en-US" altLang="zh-CN" sz="2800" dirty="0" smtClean="0">
              <a:latin typeface="+mn-ea"/>
            </a:endParaRPr>
          </a:p>
          <a:p>
            <a:pPr>
              <a:buNone/>
            </a:pPr>
            <a:r>
              <a:rPr lang="en-US" altLang="zh-CN" sz="2800" dirty="0" smtClean="0">
                <a:latin typeface="+mn-ea"/>
              </a:rPr>
              <a:t>      </a:t>
            </a:r>
            <a:r>
              <a:rPr lang="zh-CN" altLang="en-US" sz="2800" dirty="0" smtClean="0">
                <a:latin typeface="+mn-ea"/>
              </a:rPr>
              <a:t>数据集的创建涉及到命名引用，所以创建过程是先创建一个类型的数据集，然后把命名引用添加上去。代码如下：</a:t>
            </a:r>
            <a:endParaRPr lang="en-US" altLang="zh-CN" sz="2800" dirty="0" smtClean="0">
              <a:latin typeface="+mn-ea"/>
            </a:endParaRPr>
          </a:p>
          <a:p>
            <a:pPr>
              <a:buNone/>
            </a:pPr>
            <a:endParaRPr lang="en-US" altLang="zh-CN" sz="2800" dirty="0" smtClean="0">
              <a:latin typeface="+mn-ea"/>
            </a:endParaRPr>
          </a:p>
          <a:p>
            <a:pPr>
              <a:buNone/>
            </a:pPr>
            <a:endParaRPr lang="en-US" altLang="zh-CN" sz="2800" dirty="0" smtClean="0">
              <a:latin typeface="+mn-ea"/>
            </a:endParaRPr>
          </a:p>
          <a:p>
            <a:pPr>
              <a:buNone/>
            </a:pPr>
            <a:endParaRPr lang="en-US" altLang="zh-CN" sz="2800" dirty="0" smtClean="0">
              <a:latin typeface="+mn-ea"/>
            </a:endParaRPr>
          </a:p>
          <a:p>
            <a:pPr>
              <a:buNone/>
            </a:pPr>
            <a:endParaRPr lang="en-US" altLang="zh-CN" sz="2800" dirty="0" smtClean="0">
              <a:latin typeface="+mn-ea"/>
            </a:endParaRPr>
          </a:p>
          <a:p>
            <a:pPr>
              <a:buNone/>
            </a:pPr>
            <a:endParaRPr lang="en-US" altLang="zh-CN" sz="2800" dirty="0" smtClean="0">
              <a:latin typeface="+mn-ea"/>
            </a:endParaRPr>
          </a:p>
          <a:p>
            <a:pPr>
              <a:buNone/>
            </a:pPr>
            <a:r>
              <a:rPr lang="en-US" altLang="zh-CN" sz="2800" dirty="0" smtClean="0">
                <a:latin typeface="+mn-ea"/>
              </a:rPr>
              <a:t>     </a:t>
            </a:r>
          </a:p>
          <a:p>
            <a:pPr>
              <a:buNone/>
            </a:pPr>
            <a:endParaRPr lang="en-US" altLang="zh-CN" sz="2800" dirty="0" smtClean="0">
              <a:latin typeface="+mn-ea"/>
            </a:endParaRPr>
          </a:p>
        </p:txBody>
      </p:sp>
      <p:sp>
        <p:nvSpPr>
          <p:cNvPr id="4" name="标题 3"/>
          <p:cNvSpPr>
            <a:spLocks noGrp="1"/>
          </p:cNvSpPr>
          <p:nvPr>
            <p:ph type="title"/>
          </p:nvPr>
        </p:nvSpPr>
        <p:spPr>
          <a:xfrm>
            <a:off x="457200" y="357166"/>
            <a:ext cx="8229600" cy="500066"/>
          </a:xfrm>
        </p:spPr>
        <p:txBody>
          <a:bodyPr>
            <a:normAutofit fontScale="90000"/>
          </a:bodyPr>
          <a:lstStyle/>
          <a:p>
            <a:r>
              <a:rPr lang="en-US" altLang="en-US" smtClean="0">
                <a:latin typeface="Adobe 明體 Std L" pitchFamily="18" charset="-128"/>
                <a:ea typeface="Adobe 明體 Std L" pitchFamily="18" charset="-128"/>
              </a:rPr>
              <a:t>Teamcenter</a:t>
            </a:r>
            <a:r>
              <a:rPr lang="zh-CN" altLang="en-US" smtClean="0">
                <a:latin typeface="Adobe 明體 Std L" pitchFamily="18" charset="-128"/>
                <a:ea typeface="Adobe 明體 Std L" pitchFamily="18" charset="-128"/>
              </a:rPr>
              <a:t>中对象的创建</a:t>
            </a:r>
            <a:br>
              <a:rPr lang="zh-CN" altLang="en-US" smtClean="0">
                <a:latin typeface="Adobe 明體 Std L" pitchFamily="18" charset="-128"/>
                <a:ea typeface="Adobe 明體 Std L" pitchFamily="18" charset="-128"/>
              </a:rPr>
            </a:br>
            <a:endParaRPr lang="zh-CN" altLang="en-US" dirty="0"/>
          </a:p>
        </p:txBody>
      </p:sp>
      <p:graphicFrame>
        <p:nvGraphicFramePr>
          <p:cNvPr id="7" name="表格 6"/>
          <p:cNvGraphicFramePr>
            <a:graphicFrameLocks noGrp="1"/>
          </p:cNvGraphicFramePr>
          <p:nvPr/>
        </p:nvGraphicFramePr>
        <p:xfrm>
          <a:off x="928662" y="3143248"/>
          <a:ext cx="7643866" cy="3071834"/>
        </p:xfrm>
        <a:graphic>
          <a:graphicData uri="http://schemas.openxmlformats.org/drawingml/2006/table">
            <a:tbl>
              <a:tblPr/>
              <a:tblGrid>
                <a:gridCol w="7643866"/>
              </a:tblGrid>
              <a:tr h="30718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0" dirty="0" smtClean="0">
                          <a:solidFill>
                            <a:srgbClr val="000000"/>
                          </a:solidFill>
                          <a:latin typeface="Courier New"/>
                          <a:ea typeface="+mn-ea"/>
                          <a:cs typeface="Times New Roman"/>
                        </a:rPr>
                        <a:t>String as1[] = {</a:t>
                      </a:r>
                      <a:r>
                        <a:rPr lang="en-US" sz="1400" kern="0" dirty="0" err="1" smtClean="0">
                          <a:solidFill>
                            <a:srgbClr val="000000"/>
                          </a:solidFill>
                          <a:latin typeface="Courier New"/>
                          <a:ea typeface="+mn-ea"/>
                          <a:cs typeface="Times New Roman"/>
                        </a:rPr>
                        <a:t>url</a:t>
                      </a:r>
                      <a:r>
                        <a:rPr lang="en-US" sz="1400" kern="0" dirty="0" smtClean="0">
                          <a:solidFill>
                            <a:srgbClr val="000000"/>
                          </a:solidFill>
                          <a:latin typeface="Courier New"/>
                          <a:ea typeface="+mn-ea"/>
                          <a:cs typeface="Times New Roman"/>
                        </a:rPr>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0" dirty="0" smtClean="0">
                          <a:solidFill>
                            <a:srgbClr val="000000"/>
                          </a:solidFill>
                          <a:latin typeface="Courier New"/>
                          <a:ea typeface="+mn-ea"/>
                          <a:cs typeface="Times New Roman"/>
                        </a:rPr>
                        <a:t>String as2[] = {"Text"};</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0" dirty="0" smtClean="0">
                          <a:solidFill>
                            <a:srgbClr val="000000"/>
                          </a:solidFill>
                          <a:latin typeface="Courier New"/>
                          <a:ea typeface="+mn-ea"/>
                          <a:cs typeface="Times New Roman"/>
                        </a:rPr>
                        <a:t>String as3[] = {"Text"};</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0" dirty="0" smtClean="0">
                          <a:solidFill>
                            <a:srgbClr val="000000"/>
                          </a:solidFill>
                          <a:latin typeface="Courier New"/>
                          <a:ea typeface="+mn-ea"/>
                          <a:cs typeface="Times New Roman"/>
                        </a:rPr>
                        <a:t>String as4[] = {"Plain"};</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0" dirty="0" err="1" smtClean="0">
                          <a:solidFill>
                            <a:srgbClr val="000000"/>
                          </a:solidFill>
                          <a:latin typeface="Courier New"/>
                          <a:ea typeface="+mn-ea"/>
                          <a:cs typeface="Times New Roman"/>
                        </a:rPr>
                        <a:t>TCComponentDatasetType</a:t>
                      </a:r>
                      <a:r>
                        <a:rPr lang="en-US" sz="1400" kern="0" dirty="0" smtClean="0">
                          <a:solidFill>
                            <a:srgbClr val="000000"/>
                          </a:solidFill>
                          <a:latin typeface="Courier New"/>
                          <a:ea typeface="+mn-ea"/>
                          <a:cs typeface="Times New Roman"/>
                        </a:rPr>
                        <a:t> </a:t>
                      </a:r>
                      <a:r>
                        <a:rPr lang="en-US" sz="1400" kern="0" dirty="0" err="1" smtClean="0">
                          <a:solidFill>
                            <a:srgbClr val="000000"/>
                          </a:solidFill>
                          <a:latin typeface="Courier New"/>
                          <a:ea typeface="+mn-ea"/>
                          <a:cs typeface="Times New Roman"/>
                        </a:rPr>
                        <a:t>tccomponentDatasetType</a:t>
                      </a:r>
                      <a:r>
                        <a:rPr lang="en-US" sz="1400" kern="0" dirty="0" smtClean="0">
                          <a:solidFill>
                            <a:srgbClr val="000000"/>
                          </a:solidFill>
                          <a:latin typeface="Courier New"/>
                          <a:ea typeface="+mn-ea"/>
                          <a:cs typeface="Times New Roman"/>
                        </a:rPr>
                        <a:t> = (</a:t>
                      </a:r>
                      <a:r>
                        <a:rPr lang="en-US" sz="1400" kern="0" dirty="0" err="1" smtClean="0">
                          <a:solidFill>
                            <a:srgbClr val="000000"/>
                          </a:solidFill>
                          <a:latin typeface="Courier New"/>
                          <a:ea typeface="+mn-ea"/>
                          <a:cs typeface="Times New Roman"/>
                        </a:rPr>
                        <a:t>TCComponentDatasetType</a:t>
                      </a:r>
                      <a:r>
                        <a:rPr lang="en-US" sz="1400" kern="0" dirty="0" smtClean="0">
                          <a:solidFill>
                            <a:srgbClr val="000000"/>
                          </a:solidFill>
                          <a:latin typeface="Courier New"/>
                          <a:ea typeface="+mn-ea"/>
                          <a:cs typeface="Times New Roman"/>
                        </a:rPr>
                        <a:t>) </a:t>
                      </a:r>
                      <a:r>
                        <a:rPr lang="en-US" sz="1400" kern="0" dirty="0" err="1" smtClean="0">
                          <a:solidFill>
                            <a:srgbClr val="000000"/>
                          </a:solidFill>
                          <a:latin typeface="Courier New"/>
                          <a:ea typeface="+mn-ea"/>
                          <a:cs typeface="Times New Roman"/>
                        </a:rPr>
                        <a:t>session.getTypeComponent</a:t>
                      </a:r>
                      <a:r>
                        <a:rPr lang="en-US" sz="1400" kern="0" dirty="0" smtClean="0">
                          <a:solidFill>
                            <a:srgbClr val="000000"/>
                          </a:solidFill>
                          <a:latin typeface="Courier New"/>
                          <a:ea typeface="+mn-ea"/>
                          <a:cs typeface="Times New Roman"/>
                        </a:rPr>
                        <a:t>("Text");</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0" dirty="0" err="1" smtClean="0">
                          <a:solidFill>
                            <a:srgbClr val="000000"/>
                          </a:solidFill>
                          <a:latin typeface="Courier New"/>
                          <a:ea typeface="+mn-ea"/>
                          <a:cs typeface="Times New Roman"/>
                        </a:rPr>
                        <a:t>TCComponentDataset</a:t>
                      </a:r>
                      <a:r>
                        <a:rPr lang="en-US" sz="1400" kern="0" baseline="0" dirty="0" smtClean="0">
                          <a:solidFill>
                            <a:srgbClr val="000000"/>
                          </a:solidFill>
                          <a:latin typeface="Courier New"/>
                          <a:ea typeface="+mn-ea"/>
                          <a:cs typeface="Times New Roman"/>
                        </a:rPr>
                        <a:t> </a:t>
                      </a:r>
                      <a:r>
                        <a:rPr lang="en-US" sz="1400" kern="0" dirty="0" err="1" smtClean="0">
                          <a:solidFill>
                            <a:srgbClr val="000000"/>
                          </a:solidFill>
                          <a:latin typeface="Courier New"/>
                          <a:ea typeface="+mn-ea"/>
                          <a:cs typeface="Times New Roman"/>
                        </a:rPr>
                        <a:t>tccomponentDataset</a:t>
                      </a:r>
                      <a:r>
                        <a:rPr lang="en-US" sz="1400" kern="0" dirty="0" smtClean="0">
                          <a:solidFill>
                            <a:srgbClr val="000000"/>
                          </a:solidFill>
                          <a:latin typeface="Courier New"/>
                          <a:ea typeface="+mn-ea"/>
                          <a:cs typeface="Times New Roman"/>
                        </a:rPr>
                        <a:t> = </a:t>
                      </a:r>
                      <a:r>
                        <a:rPr lang="en-US" sz="1400" kern="0" dirty="0" err="1" smtClean="0">
                          <a:solidFill>
                            <a:srgbClr val="000000"/>
                          </a:solidFill>
                          <a:latin typeface="Courier New"/>
                          <a:ea typeface="+mn-ea"/>
                          <a:cs typeface="Times New Roman"/>
                        </a:rPr>
                        <a:t>tccomponentDatasetType.create</a:t>
                      </a:r>
                      <a:r>
                        <a:rPr lang="en-US" sz="1400" kern="0" dirty="0" smtClean="0">
                          <a:solidFill>
                            <a:srgbClr val="000000"/>
                          </a:solidFill>
                          <a:latin typeface="Courier New"/>
                          <a:ea typeface="+mn-ea"/>
                          <a:cs typeface="Times New Roman"/>
                        </a:rPr>
                        <a:t>(</a:t>
                      </a:r>
                      <a:r>
                        <a:rPr lang="en-US" sz="1400" kern="0" dirty="0" err="1" smtClean="0">
                          <a:solidFill>
                            <a:srgbClr val="000000"/>
                          </a:solidFill>
                          <a:latin typeface="Courier New"/>
                          <a:ea typeface="+mn-ea"/>
                          <a:cs typeface="Times New Roman"/>
                        </a:rPr>
                        <a:t>dataFileName</a:t>
                      </a:r>
                      <a:r>
                        <a:rPr lang="en-US" sz="1400" kern="0" dirty="0" smtClean="0">
                          <a:solidFill>
                            <a:srgbClr val="000000"/>
                          </a:solidFill>
                          <a:latin typeface="Courier New"/>
                          <a:ea typeface="+mn-ea"/>
                          <a:cs typeface="Times New Roman"/>
                        </a:rPr>
                        <a:t>, "Text", "Text");</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kern="0" dirty="0" smtClean="0">
                          <a:solidFill>
                            <a:srgbClr val="000000"/>
                          </a:solidFill>
                          <a:latin typeface="Courier New"/>
                          <a:ea typeface="+mn-ea"/>
                          <a:cs typeface="Times New Roman"/>
                        </a:rPr>
                        <a:t>			</a:t>
                      </a:r>
                      <a:r>
                        <a:rPr lang="en-US" sz="1400" kern="0" dirty="0" err="1" smtClean="0">
                          <a:solidFill>
                            <a:srgbClr val="000000"/>
                          </a:solidFill>
                          <a:latin typeface="Courier New"/>
                          <a:ea typeface="+mn-ea"/>
                          <a:cs typeface="Times New Roman"/>
                        </a:rPr>
                        <a:t>tccomponentDataset.setFiles</a:t>
                      </a:r>
                      <a:r>
                        <a:rPr lang="en-US" sz="1400" kern="0" dirty="0" smtClean="0">
                          <a:solidFill>
                            <a:srgbClr val="000000"/>
                          </a:solidFill>
                          <a:latin typeface="Courier New"/>
                          <a:ea typeface="+mn-ea"/>
                          <a:cs typeface="Times New Roman"/>
                        </a:rPr>
                        <a:t>(as1, as3, as4, as2);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71472" y="1214422"/>
            <a:ext cx="8229600" cy="5183187"/>
          </a:xfrm>
        </p:spPr>
        <p:txBody>
          <a:bodyPr/>
          <a:lstStyle/>
          <a:p>
            <a:pPr>
              <a:buFont typeface="Wingdings" pitchFamily="2" charset="2"/>
              <a:buChar char="Ø"/>
            </a:pPr>
            <a:r>
              <a:rPr lang="zh-CN" altLang="en-US" sz="2800" dirty="0" smtClean="0">
                <a:latin typeface="+mn-ea"/>
              </a:rPr>
              <a:t>查询构建器的调用</a:t>
            </a:r>
            <a:endParaRPr lang="en-US" altLang="zh-CN" sz="2800" dirty="0" smtClean="0">
              <a:latin typeface="+mn-ea"/>
            </a:endParaRPr>
          </a:p>
          <a:p>
            <a:pPr>
              <a:buNone/>
            </a:pPr>
            <a:r>
              <a:rPr lang="en-US" altLang="zh-CN" sz="2800" dirty="0" smtClean="0">
                <a:latin typeface="+mn-ea"/>
              </a:rPr>
              <a:t>      </a:t>
            </a:r>
            <a:r>
              <a:rPr lang="en-US" altLang="zh-CN" sz="2800" dirty="0" err="1" smtClean="0">
                <a:latin typeface="+mn-ea"/>
              </a:rPr>
              <a:t>Teamcenter</a:t>
            </a:r>
            <a:r>
              <a:rPr lang="zh-CN" altLang="en-US" sz="2800" dirty="0" smtClean="0">
                <a:latin typeface="+mn-ea"/>
              </a:rPr>
              <a:t>中有专门的查询构建器模块，我们可以通过配置查询构建器然后通过代码对系统中的对象进行搜索，以下是调用代码：</a:t>
            </a:r>
            <a:endParaRPr lang="en-US" altLang="zh-CN" sz="2800" dirty="0" smtClean="0">
              <a:latin typeface="+mn-ea"/>
            </a:endParaRPr>
          </a:p>
          <a:p>
            <a:pPr>
              <a:buNone/>
            </a:pPr>
            <a:endParaRPr lang="en-US" altLang="zh-CN" sz="2800" dirty="0" smtClean="0">
              <a:latin typeface="+mn-ea"/>
            </a:endParaRPr>
          </a:p>
        </p:txBody>
      </p:sp>
      <p:sp>
        <p:nvSpPr>
          <p:cNvPr id="4" name="标题 3"/>
          <p:cNvSpPr>
            <a:spLocks noGrp="1"/>
          </p:cNvSpPr>
          <p:nvPr>
            <p:ph type="title"/>
          </p:nvPr>
        </p:nvSpPr>
        <p:spPr>
          <a:xfrm>
            <a:off x="457200" y="785794"/>
            <a:ext cx="8229600" cy="71438"/>
          </a:xfrm>
        </p:spPr>
        <p:txBody>
          <a:bodyPr>
            <a:normAutofit fontScale="90000"/>
          </a:bodyPr>
          <a:lstStyle/>
          <a:p>
            <a:r>
              <a:rPr lang="en-US" altLang="en-US" dirty="0" err="1" smtClean="0">
                <a:latin typeface="Adobe 明體 Std L" pitchFamily="18" charset="-128"/>
                <a:ea typeface="Adobe 明體 Std L" pitchFamily="18" charset="-128"/>
              </a:rPr>
              <a:t>Teamcenter</a:t>
            </a:r>
            <a:r>
              <a:rPr lang="zh-CN" altLang="en-US" dirty="0" smtClean="0">
                <a:latin typeface="Adobe 明體 Std L" pitchFamily="18" charset="-128"/>
                <a:ea typeface="Adobe 明體 Std L" pitchFamily="18" charset="-128"/>
              </a:rPr>
              <a:t>中查询构建器的调用</a:t>
            </a:r>
            <a:r>
              <a:rPr lang="en-US" altLang="zh-CN" dirty="0" smtClean="0">
                <a:latin typeface="Adobe 明體 Std L" pitchFamily="18" charset="-128"/>
                <a:ea typeface="Adobe 明體 Std L" pitchFamily="18" charset="-128"/>
              </a:rPr>
              <a:t/>
            </a:r>
            <a:br>
              <a:rPr lang="en-US" altLang="zh-CN" dirty="0" smtClean="0">
                <a:latin typeface="Adobe 明體 Std L" pitchFamily="18" charset="-128"/>
                <a:ea typeface="Adobe 明體 Std L" pitchFamily="18" charset="-128"/>
              </a:rPr>
            </a:br>
            <a:r>
              <a:rPr lang="zh-CN" altLang="en-US" dirty="0" smtClean="0">
                <a:latin typeface="Adobe 明體 Std L" pitchFamily="18" charset="-128"/>
                <a:ea typeface="Adobe 明體 Std L" pitchFamily="18" charset="-128"/>
              </a:rPr>
              <a:t/>
            </a:r>
            <a:br>
              <a:rPr lang="zh-CN" altLang="en-US" dirty="0" smtClean="0">
                <a:latin typeface="Adobe 明體 Std L" pitchFamily="18" charset="-128"/>
                <a:ea typeface="Adobe 明體 Std L" pitchFamily="18" charset="-128"/>
              </a:rPr>
            </a:br>
            <a:endParaRPr lang="zh-CN" altLang="en-US" dirty="0"/>
          </a:p>
        </p:txBody>
      </p:sp>
      <p:graphicFrame>
        <p:nvGraphicFramePr>
          <p:cNvPr id="7" name="表格 6"/>
          <p:cNvGraphicFramePr>
            <a:graphicFrameLocks noGrp="1"/>
          </p:cNvGraphicFramePr>
          <p:nvPr/>
        </p:nvGraphicFramePr>
        <p:xfrm>
          <a:off x="928662" y="3143248"/>
          <a:ext cx="7643866" cy="2214578"/>
        </p:xfrm>
        <a:graphic>
          <a:graphicData uri="http://schemas.openxmlformats.org/drawingml/2006/table">
            <a:tbl>
              <a:tblPr/>
              <a:tblGrid>
                <a:gridCol w="7643866"/>
              </a:tblGrid>
              <a:tr h="22145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smtClean="0"/>
                        <a:t>TCTextService</a:t>
                      </a:r>
                      <a:r>
                        <a:rPr lang="en-US" sz="2000" dirty="0" smtClean="0"/>
                        <a:t> </a:t>
                      </a:r>
                      <a:r>
                        <a:rPr lang="en-US" sz="2000" dirty="0" err="1" smtClean="0"/>
                        <a:t>tcTextService</a:t>
                      </a:r>
                      <a:r>
                        <a:rPr lang="en-US" sz="2000" dirty="0" smtClean="0"/>
                        <a:t> = </a:t>
                      </a:r>
                      <a:r>
                        <a:rPr lang="en-US" sz="2000" dirty="0" err="1" smtClean="0"/>
                        <a:t>session.getTextService</a:t>
                      </a:r>
                      <a:r>
                        <a:rPr lang="en-US" sz="20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String </a:t>
                      </a:r>
                      <a:r>
                        <a:rPr lang="en-US" sz="2000" dirty="0" err="1" smtClean="0"/>
                        <a:t>asKey</a:t>
                      </a:r>
                      <a:r>
                        <a:rPr lang="en-US" sz="2000" dirty="0" smtClean="0"/>
                        <a:t>[] = {</a:t>
                      </a:r>
                      <a:r>
                        <a:rPr lang="en-US" sz="2000" dirty="0" err="1" smtClean="0"/>
                        <a:t>tcTextService.getTextValue</a:t>
                      </a:r>
                      <a:r>
                        <a:rPr lang="en-US" sz="2000" dirty="0" smtClean="0"/>
                        <a:t>(“</a:t>
                      </a:r>
                      <a:r>
                        <a:rPr lang="en-US" sz="2000" dirty="0" err="1" smtClean="0"/>
                        <a:t>item_id</a:t>
                      </a:r>
                      <a:r>
                        <a:rPr lang="en-US" sz="20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String </a:t>
                      </a:r>
                      <a:r>
                        <a:rPr lang="en-US" sz="2000" dirty="0" err="1" smtClean="0"/>
                        <a:t>asValues</a:t>
                      </a:r>
                      <a:r>
                        <a:rPr lang="en-US" sz="2000" dirty="0" smtClean="0"/>
                        <a:t>[] = {“00001”}; </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smtClean="0"/>
                        <a:t>InterfaceAIFComponent</a:t>
                      </a:r>
                      <a:r>
                        <a:rPr lang="en-US" sz="2000" dirty="0" smtClean="0"/>
                        <a:t> </a:t>
                      </a:r>
                      <a:r>
                        <a:rPr lang="en-US" sz="2000" dirty="0" err="1" smtClean="0"/>
                        <a:t>interfaceAifComponent</a:t>
                      </a:r>
                      <a:r>
                        <a:rPr lang="en-US" sz="2000" b="1" dirty="0" smtClean="0"/>
                        <a:t>[] =</a:t>
                      </a:r>
                      <a:r>
                        <a:rPr lang="en-US" sz="2000" dirty="0" smtClean="0"/>
                        <a:t>      </a:t>
                      </a:r>
                      <a:r>
                        <a:rPr lang="en-US" sz="2000" dirty="0" err="1" smtClean="0"/>
                        <a:t>session.search</a:t>
                      </a:r>
                      <a:r>
                        <a:rPr lang="en-US" sz="2000" dirty="0" smtClean="0"/>
                        <a:t>(“</a:t>
                      </a:r>
                      <a:r>
                        <a:rPr lang="en-US" sz="2000" dirty="0" err="1" smtClean="0"/>
                        <a:t>ItemId</a:t>
                      </a:r>
                      <a:r>
                        <a:rPr lang="en-US" sz="2000" dirty="0" smtClean="0"/>
                        <a:t>…", </a:t>
                      </a:r>
                      <a:r>
                        <a:rPr lang="en-US" sz="2000" dirty="0" err="1" smtClean="0"/>
                        <a:t>asKey</a:t>
                      </a:r>
                      <a:r>
                        <a:rPr lang="en-US" sz="2000" dirty="0" smtClean="0"/>
                        <a:t>, </a:t>
                      </a:r>
                      <a:r>
                        <a:rPr lang="en-US" sz="2000" dirty="0" err="1" smtClean="0"/>
                        <a:t>asValues</a:t>
                      </a:r>
                      <a:r>
                        <a:rPr lang="en-US" sz="2000" dirty="0" smtClean="0"/>
                        <a:t>); </a:t>
                      </a:r>
                      <a:endParaRPr lang="en-US" sz="2000" kern="0" dirty="0" smtClean="0">
                        <a:solidFill>
                          <a:srgbClr val="000000"/>
                        </a:solidFill>
                        <a:latin typeface="Courier New"/>
                        <a:ea typeface="+mn-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欧俊2008标准演示模板">
  <a:themeElements>
    <a:clrScheme name="欧俊2008标准演示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欧俊2008标准演示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zh-CN" sz="900" b="1" i="0" u="none" strike="noStrike" cap="none" normalizeH="0" baseline="0" smtClean="0">
            <a:ln>
              <a:noFill/>
            </a:ln>
            <a:solidFill>
              <a:srgbClr val="FFC000"/>
            </a:solidFill>
            <a:effectLst/>
            <a:latin typeface="Arial" charset="0"/>
            <a:ea typeface="宋体" pitchFamily="2" charset="-122"/>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zh-CN" sz="900" b="1" i="0" u="none" strike="noStrike" cap="none" normalizeH="0" baseline="0" smtClean="0">
            <a:ln>
              <a:noFill/>
            </a:ln>
            <a:solidFill>
              <a:srgbClr val="FFC000"/>
            </a:solidFill>
            <a:effectLst/>
            <a:latin typeface="Arial" charset="0"/>
            <a:ea typeface="宋体" pitchFamily="2" charset="-122"/>
            <a:cs typeface="Arial" charset="0"/>
          </a:defRPr>
        </a:defPPr>
      </a:lstStyle>
    </a:lnDef>
  </a:objectDefaults>
  <a:extraClrSchemeLst>
    <a:extraClrScheme>
      <a:clrScheme name="欧俊2008标准演示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欧俊2008标准演示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欧俊2008标准演示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欧俊2008标准演示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欧俊2008标准演示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欧俊2008标准演示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欧俊2008标准演示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欧俊2008标准演示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欧俊2008标准演示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欧俊2008标准演示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欧俊2008标准演示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欧俊2008标准演示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707</Words>
  <Application>Microsoft Office PowerPoint</Application>
  <PresentationFormat>全屏显示(4:3)</PresentationFormat>
  <Paragraphs>121</Paragraphs>
  <Slides>12</Slides>
  <Notes>3</Notes>
  <HiddenSlides>0</HiddenSlides>
  <MMClips>0</MMClips>
  <ScaleCrop>false</ScaleCrop>
  <HeadingPairs>
    <vt:vector size="4" baseType="variant">
      <vt:variant>
        <vt:lpstr>主题</vt:lpstr>
      </vt:variant>
      <vt:variant>
        <vt:i4>2</vt:i4>
      </vt:variant>
      <vt:variant>
        <vt:lpstr>幻灯片标题</vt:lpstr>
      </vt:variant>
      <vt:variant>
        <vt:i4>12</vt:i4>
      </vt:variant>
    </vt:vector>
  </HeadingPairs>
  <TitlesOfParts>
    <vt:vector size="14" baseType="lpstr">
      <vt:lpstr>Office 主题</vt:lpstr>
      <vt:lpstr>欧俊2008标准演示模板</vt:lpstr>
      <vt:lpstr>幻灯片 1</vt:lpstr>
      <vt:lpstr>目录</vt:lpstr>
      <vt:lpstr>Teamcenter中对象的创建 </vt:lpstr>
      <vt:lpstr>Teamcenter中对象的创建 </vt:lpstr>
      <vt:lpstr>Teamcenter中对象的创建 </vt:lpstr>
      <vt:lpstr>Teamcenter中对象的创建 </vt:lpstr>
      <vt:lpstr>Teamcenter中对象的创建 </vt:lpstr>
      <vt:lpstr>Teamcenter中对象的创建 </vt:lpstr>
      <vt:lpstr>Teamcenter中查询构建器的调用  </vt:lpstr>
      <vt:lpstr>Teamcenter中BOM结构的构建 </vt:lpstr>
      <vt:lpstr>Teamcenter中BOM结构的构建 </vt:lpstr>
      <vt:lpstr>Java调用c的方法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liyf</cp:lastModifiedBy>
  <cp:revision>109</cp:revision>
  <dcterms:modified xsi:type="dcterms:W3CDTF">2011-03-09T03:22:32Z</dcterms:modified>
</cp:coreProperties>
</file>