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0A0B4-E253-4806-BE69-3B32EBA28F63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EAA6C-22A8-4D43-991A-068F401505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2276475"/>
          </a:xfrm>
          <a:prstGeom prst="rect">
            <a:avLst/>
          </a:prstGeom>
          <a:solidFill>
            <a:srgbClr val="48648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8964613" y="0"/>
            <a:ext cx="179387" cy="2276475"/>
          </a:xfrm>
          <a:prstGeom prst="rect">
            <a:avLst/>
          </a:prstGeom>
          <a:solidFill>
            <a:srgbClr val="7896B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pic>
        <p:nvPicPr>
          <p:cNvPr id="6" name="Picture 9" descr="logoforppt20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60350"/>
            <a:ext cx="30972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48038" y="2781300"/>
            <a:ext cx="5616575" cy="8191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8038" y="3886200"/>
            <a:ext cx="5616575" cy="17526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787900" y="6524625"/>
            <a:ext cx="3702050" cy="73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</a:t>
            </a:r>
            <a:r>
              <a:rPr lang="en-US" altLang="zh-CN">
                <a:solidFill>
                  <a:srgbClr val="7896B6"/>
                </a:solidFill>
              </a:rPr>
              <a:t>. </a:t>
            </a:r>
            <a:r>
              <a:rPr lang="en-US" altLang="zh-CN" b="1">
                <a:solidFill>
                  <a:srgbClr val="7896B6"/>
                </a:solidFill>
              </a:rPr>
              <a:t> 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DA12A-DADE-4CF2-856A-E2C04835454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quarter" idx="12"/>
          </p:nvPr>
        </p:nvSpPr>
        <p:spPr bwMode="auto">
          <a:xfrm>
            <a:off x="457200" y="6453188"/>
            <a:ext cx="2133600" cy="2682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fld id="{CEE138E8-A79D-4A8F-AECB-70E373D78DF9}" type="datetime1">
              <a:rPr lang="zh-CN" altLang="en-US"/>
              <a:pPr>
                <a:defRPr/>
              </a:pPr>
              <a:t>2011/3/9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1F9A5-5918-4B88-8ED3-E923A3F1853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1072-3E8F-474C-ACA3-56D78261557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038600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9313" y="1125538"/>
            <a:ext cx="4038600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3B67-E331-4778-A8A5-885061149AC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72EC4-F1B5-4811-8A0D-A3074002538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FFA7C-7891-45BC-BBFE-441BCFF9432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8DF86-2FC5-47E2-84A4-6A6E75506D6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8E63A-541F-41C7-95FE-00A3ECAD9C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4B6C6-6CB0-4D28-8768-AED092974FB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736C1-0447-43D2-82B2-933DA8E443C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603408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603408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8720A-3812-4DD1-80E5-4EFE46E26B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48648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229600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8964613" y="0"/>
            <a:ext cx="179387" cy="908050"/>
          </a:xfrm>
          <a:prstGeom prst="rect">
            <a:avLst/>
          </a:prstGeom>
          <a:solidFill>
            <a:srgbClr val="7896B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35600" y="6524625"/>
            <a:ext cx="3054350" cy="152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>
                <a:solidFill>
                  <a:srgbClr val="A6A6A6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altLang="zh-CN"/>
              <a:t>© Origin Enterprise Solutions Ltd.  </a:t>
            </a:r>
            <a:r>
              <a:rPr lang="en-US" altLang="zh-CN">
                <a:solidFill>
                  <a:srgbClr val="7896B6"/>
                </a:solidFill>
              </a:rPr>
              <a:t>|</a:t>
            </a:r>
            <a:r>
              <a:rPr lang="en-US" altLang="zh-CN"/>
              <a:t>  </a:t>
            </a:r>
            <a:r>
              <a:rPr lang="en-US" altLang="zh-CN">
                <a:solidFill>
                  <a:schemeClr val="tx1"/>
                </a:solidFill>
              </a:rPr>
              <a:t> www.origin.com.cn</a:t>
            </a:r>
            <a:r>
              <a:rPr lang="en-US" altLang="zh-CN"/>
              <a:t>  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58238" y="6457950"/>
            <a:ext cx="249237" cy="2635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fld id="{C95DAEBC-47BE-4432-9B82-F70B133D6F2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3080" name="Picture 8" descr="Logo-whiteg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9388" y="6445250"/>
            <a:ext cx="13684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5/MyForm.java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0167" y="3143250"/>
            <a:ext cx="7072362" cy="1752600"/>
          </a:xfrm>
        </p:spPr>
        <p:txBody>
          <a:bodyPr/>
          <a:lstStyle/>
          <a:p>
            <a:pPr algn="ctr"/>
            <a:r>
              <a:rPr lang="en-US" altLang="zh-CN" sz="4000" dirty="0" err="1" smtClean="0">
                <a:solidFill>
                  <a:schemeClr val="accent2">
                    <a:lumMod val="50000"/>
                  </a:schemeClr>
                </a:solidFill>
              </a:rPr>
              <a:t>Teamcenter</a:t>
            </a:r>
            <a:r>
              <a:rPr lang="zh-CN" altLang="en-US" sz="4000" dirty="0" smtClean="0">
                <a:solidFill>
                  <a:schemeClr val="accent2">
                    <a:lumMod val="50000"/>
                  </a:schemeClr>
                </a:solidFill>
              </a:rPr>
              <a:t>客户化开发（五）</a:t>
            </a:r>
            <a:endParaRPr lang="en-US" altLang="zh-CN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altLang="zh-CN" sz="4800" dirty="0" smtClean="0"/>
          </a:p>
          <a:p>
            <a:pPr algn="ctr"/>
            <a:endParaRPr lang="en-US" altLang="zh-CN" sz="4800" dirty="0" smtClean="0"/>
          </a:p>
          <a:p>
            <a:pPr algn="ctr"/>
            <a:endParaRPr lang="zh-CN" altLang="en-US" sz="4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Teamcenter</a:t>
            </a:r>
            <a:r>
              <a:rPr lang="zh-CN" altLang="en-US" dirty="0" smtClean="0"/>
              <a:t>中的</a:t>
            </a:r>
            <a:r>
              <a:rPr lang="en-US" dirty="0" smtClean="0"/>
              <a:t>Form</a:t>
            </a:r>
            <a:r>
              <a:rPr lang="zh-CN" altLang="en-US" dirty="0" smtClean="0"/>
              <a:t>客户化开发</a:t>
            </a:r>
            <a:endParaRPr lang="en-US" altLang="zh-CN" dirty="0" smtClean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468312" y="1125538"/>
            <a:ext cx="8318529" cy="5183187"/>
          </a:xfrm>
        </p:spPr>
        <p:txBody>
          <a:bodyPr/>
          <a:lstStyle/>
          <a:p>
            <a:pPr algn="just">
              <a:spcAft>
                <a:spcPts val="0"/>
              </a:spcAft>
              <a:buNone/>
            </a:pPr>
            <a:r>
              <a:rPr lang="en-US" altLang="zh-CN" sz="3600" dirty="0" smtClean="0">
                <a:latin typeface="+mn-ea"/>
              </a:rPr>
              <a:t>1.</a:t>
            </a:r>
            <a:r>
              <a:rPr lang="zh-CN" altLang="en-US" sz="3600" dirty="0" smtClean="0">
                <a:latin typeface="+mn-ea"/>
              </a:rPr>
              <a:t>开发</a:t>
            </a:r>
            <a:r>
              <a:rPr lang="en-US" sz="3600" dirty="0" smtClean="0">
                <a:latin typeface="+mn-ea"/>
              </a:rPr>
              <a:t>automatic Form</a:t>
            </a:r>
          </a:p>
          <a:p>
            <a:pPr lvl="0" algn="just">
              <a:spcAft>
                <a:spcPts val="0"/>
              </a:spcAft>
              <a:buNone/>
            </a:pPr>
            <a:r>
              <a:rPr lang="en-US" altLang="zh-CN" sz="3600" dirty="0" smtClean="0">
                <a:latin typeface="+mn-ea"/>
              </a:rPr>
              <a:t>	</a:t>
            </a:r>
            <a:r>
              <a:rPr lang="en-US" altLang="zh-CN" sz="2000" dirty="0" smtClean="0">
                <a:latin typeface="+mn-ea"/>
              </a:rPr>
              <a:t> a)</a:t>
            </a:r>
            <a:r>
              <a:rPr lang="zh-CN" altLang="en-US" sz="2000" dirty="0" smtClean="0"/>
              <a:t>在</a:t>
            </a:r>
            <a:r>
              <a:rPr lang="en-US" sz="2000" dirty="0" smtClean="0"/>
              <a:t>IDE</a:t>
            </a:r>
            <a:r>
              <a:rPr lang="zh-CN" altLang="en-US" sz="2000" dirty="0" smtClean="0"/>
              <a:t>中定义</a:t>
            </a:r>
            <a:r>
              <a:rPr lang="en-US" sz="2000" dirty="0" smtClean="0"/>
              <a:t>Form</a:t>
            </a:r>
            <a:r>
              <a:rPr lang="zh-CN" altLang="en-US" sz="2000" dirty="0" smtClean="0"/>
              <a:t>类型，如</a:t>
            </a:r>
            <a:r>
              <a:rPr lang="en-US" sz="2000" dirty="0" smtClean="0"/>
              <a:t>:</a:t>
            </a:r>
            <a:r>
              <a:rPr lang="en-US" sz="2000" dirty="0" err="1" smtClean="0"/>
              <a:t>MyFirstForm</a:t>
            </a:r>
            <a:r>
              <a:rPr lang="en-US" sz="2000" dirty="0" smtClean="0"/>
              <a:t>.</a:t>
            </a:r>
            <a:r>
              <a:rPr lang="zh-CN" altLang="en-US" sz="2000" dirty="0" smtClean="0"/>
              <a:t>并在该</a:t>
            </a:r>
            <a:r>
              <a:rPr lang="en-US" sz="2000" dirty="0" smtClean="0"/>
              <a:t>Form</a:t>
            </a:r>
            <a:r>
              <a:rPr lang="zh-CN" altLang="en-US" sz="2000" dirty="0" smtClean="0"/>
              <a:t>中定义以下   属性：</a:t>
            </a:r>
          </a:p>
          <a:p>
            <a:pPr algn="just">
              <a:spcAft>
                <a:spcPts val="0"/>
              </a:spcAft>
              <a:buNone/>
            </a:pPr>
            <a:endParaRPr lang="zh-CN" altLang="en-US" sz="3600" dirty="0">
              <a:latin typeface="+mn-ea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285852" y="2786060"/>
          <a:ext cx="7358114" cy="2428890"/>
        </p:xfrm>
        <a:graphic>
          <a:graphicData uri="http://schemas.openxmlformats.org/drawingml/2006/table">
            <a:tbl>
              <a:tblPr/>
              <a:tblGrid>
                <a:gridCol w="2357454"/>
                <a:gridCol w="1571636"/>
                <a:gridCol w="1588912"/>
                <a:gridCol w="1840112"/>
              </a:tblGrid>
              <a:tr h="485778"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latin typeface="Calibri"/>
                          <a:ea typeface="宋体"/>
                          <a:cs typeface="Times New Roman"/>
                        </a:rPr>
                        <a:t>属性名称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latin typeface="Calibri"/>
                          <a:ea typeface="宋体"/>
                          <a:cs typeface="Times New Roman"/>
                        </a:rPr>
                        <a:t>类型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Calibri"/>
                          <a:ea typeface="宋体"/>
                          <a:cs typeface="Times New Roman"/>
                        </a:rPr>
                        <a:t>长度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Calibri"/>
                          <a:ea typeface="宋体"/>
                          <a:cs typeface="Times New Roman"/>
                        </a:rPr>
                        <a:t>描述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8"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Calibri"/>
                          <a:ea typeface="宋体"/>
                          <a:cs typeface="Times New Roman"/>
                        </a:rPr>
                        <a:t>firstName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Calibri"/>
                          <a:ea typeface="宋体"/>
                          <a:cs typeface="Times New Roman"/>
                        </a:rPr>
                        <a:t>String 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Calibri"/>
                          <a:ea typeface="宋体"/>
                          <a:cs typeface="Times New Roman"/>
                        </a:rPr>
                        <a:t>32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Calibri"/>
                          <a:ea typeface="宋体"/>
                          <a:cs typeface="Times New Roman"/>
                        </a:rPr>
                        <a:t>表单名称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8"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Calibri"/>
                          <a:ea typeface="宋体"/>
                          <a:cs typeface="Times New Roman"/>
                        </a:rPr>
                        <a:t>firstDate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Calibri"/>
                          <a:ea typeface="宋体"/>
                          <a:cs typeface="Times New Roman"/>
                        </a:rPr>
                        <a:t>Date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endParaRPr lang="en-US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Calibri"/>
                          <a:ea typeface="宋体"/>
                          <a:cs typeface="Times New Roman"/>
                        </a:rPr>
                        <a:t>表单日期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8"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Calibri"/>
                          <a:ea typeface="宋体"/>
                          <a:cs typeface="Times New Roman"/>
                        </a:rPr>
                        <a:t>firstInventoryName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Calibri"/>
                          <a:ea typeface="宋体"/>
                          <a:cs typeface="Times New Roman"/>
                        </a:rPr>
                        <a:t>String</a:t>
                      </a:r>
                      <a:r>
                        <a:rPr lang="zh-CN" sz="1800" kern="100">
                          <a:latin typeface="Calibri"/>
                          <a:ea typeface="宋体"/>
                          <a:cs typeface="Times New Roman"/>
                        </a:rPr>
                        <a:t>数组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endParaRPr lang="en-US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latin typeface="Calibri"/>
                          <a:ea typeface="宋体"/>
                          <a:cs typeface="Times New Roman"/>
                        </a:rPr>
                        <a:t>仓库名称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8"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Calibri"/>
                          <a:ea typeface="宋体"/>
                          <a:cs typeface="Times New Roman"/>
                        </a:rPr>
                        <a:t>firstInventory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latin typeface="Calibri"/>
                          <a:ea typeface="宋体"/>
                          <a:cs typeface="Times New Roman"/>
                        </a:rPr>
                        <a:t>Stiring</a:t>
                      </a:r>
                      <a:r>
                        <a:rPr lang="zh-CN" sz="1800" kern="100" dirty="0">
                          <a:latin typeface="Calibri"/>
                          <a:ea typeface="宋体"/>
                          <a:cs typeface="Times New Roman"/>
                        </a:rPr>
                        <a:t>数组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endParaRPr lang="en-US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latin typeface="Calibri"/>
                          <a:ea typeface="宋体"/>
                          <a:cs typeface="Times New Roman"/>
                        </a:rPr>
                        <a:t>库存数量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Teamcenter</a:t>
            </a:r>
            <a:r>
              <a:rPr lang="zh-CN" altLang="en-US" dirty="0" smtClean="0"/>
              <a:t>中的</a:t>
            </a:r>
            <a:r>
              <a:rPr lang="en-US" dirty="0" smtClean="0"/>
              <a:t>Form</a:t>
            </a:r>
            <a:r>
              <a:rPr lang="zh-CN" altLang="en-US" dirty="0" smtClean="0"/>
              <a:t>客户化开发</a:t>
            </a:r>
            <a:endParaRPr lang="en-US" altLang="zh-CN" dirty="0" smtClean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468312" y="1125538"/>
            <a:ext cx="8318529" cy="5183187"/>
          </a:xfrm>
        </p:spPr>
        <p:txBody>
          <a:bodyPr/>
          <a:lstStyle/>
          <a:p>
            <a:pPr algn="just">
              <a:spcAft>
                <a:spcPts val="0"/>
              </a:spcAft>
              <a:buNone/>
            </a:pPr>
            <a:r>
              <a:rPr lang="en-US" altLang="zh-CN" sz="2000" dirty="0" smtClean="0">
                <a:latin typeface="+mn-ea"/>
              </a:rPr>
              <a:t>b)</a:t>
            </a:r>
            <a:r>
              <a:rPr lang="zh-CN" altLang="en-US" sz="2000" dirty="0" smtClean="0"/>
              <a:t>通过业务建模器部署到系统，然后启动系统后，则可以看到如下显示：</a:t>
            </a:r>
          </a:p>
          <a:p>
            <a:pPr algn="just">
              <a:spcAft>
                <a:spcPts val="0"/>
              </a:spcAft>
              <a:buNone/>
            </a:pPr>
            <a:endParaRPr lang="zh-CN" altLang="en-US" sz="3600" dirty="0">
              <a:latin typeface="+mn-ea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9" name="图片 8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71624"/>
            <a:ext cx="7643866" cy="4786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Teamcenter</a:t>
            </a:r>
            <a:r>
              <a:rPr lang="zh-CN" altLang="en-US" dirty="0" smtClean="0"/>
              <a:t>中的</a:t>
            </a:r>
            <a:r>
              <a:rPr lang="en-US" dirty="0" smtClean="0"/>
              <a:t>Form</a:t>
            </a:r>
            <a:r>
              <a:rPr lang="zh-CN" altLang="en-US" dirty="0" smtClean="0"/>
              <a:t>客户化开发</a:t>
            </a:r>
            <a:endParaRPr lang="en-US" altLang="zh-CN" dirty="0" smtClean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468312" y="1125538"/>
            <a:ext cx="8318529" cy="5183187"/>
          </a:xfrm>
        </p:spPr>
        <p:txBody>
          <a:bodyPr/>
          <a:lstStyle/>
          <a:p>
            <a:pPr algn="just">
              <a:spcAft>
                <a:spcPts val="0"/>
              </a:spcAft>
              <a:buNone/>
            </a:pPr>
            <a:r>
              <a:rPr lang="en-US" altLang="zh-CN" sz="3600" dirty="0" smtClean="0">
                <a:latin typeface="+mn-ea"/>
              </a:rPr>
              <a:t>2.</a:t>
            </a:r>
            <a:r>
              <a:rPr lang="zh-CN" altLang="en-US" sz="3600" dirty="0" smtClean="0">
                <a:latin typeface="+mn-ea"/>
              </a:rPr>
              <a:t>通过继承系统类去用代码开发</a:t>
            </a:r>
            <a:r>
              <a:rPr lang="en-US" altLang="zh-CN" sz="3600" dirty="0" smtClean="0">
                <a:latin typeface="+mn-ea"/>
              </a:rPr>
              <a:t>Form</a:t>
            </a:r>
          </a:p>
          <a:p>
            <a:pPr algn="just">
              <a:spcAft>
                <a:spcPts val="0"/>
              </a:spcAft>
              <a:buNone/>
            </a:pPr>
            <a:r>
              <a:rPr lang="en-US" sz="2000" dirty="0" smtClean="0">
                <a:latin typeface="+mn-ea"/>
              </a:rPr>
              <a:t>	</a:t>
            </a:r>
          </a:p>
          <a:p>
            <a:pPr algn="just">
              <a:spcAft>
                <a:spcPts val="0"/>
              </a:spcAft>
              <a:buNone/>
            </a:pPr>
            <a:endParaRPr lang="zh-CN" altLang="en-US" sz="3600" dirty="0">
              <a:latin typeface="+mn-ea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36866" name="Picture 2" descr="D:\HelpDocument\tc2008.1\HTML\help\graphics\graphicLibrary\teamcenter\customization\forms\extend_abstract_class\007d002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857364"/>
            <a:ext cx="7000924" cy="442915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Teamcenter</a:t>
            </a:r>
            <a:r>
              <a:rPr lang="zh-CN" altLang="en-US" dirty="0" smtClean="0"/>
              <a:t>中的</a:t>
            </a:r>
            <a:r>
              <a:rPr lang="en-US" dirty="0" smtClean="0"/>
              <a:t>Form</a:t>
            </a:r>
            <a:r>
              <a:rPr lang="zh-CN" altLang="en-US" dirty="0" smtClean="0"/>
              <a:t>客户化开发</a:t>
            </a:r>
            <a:endParaRPr lang="en-US" altLang="zh-CN" dirty="0" smtClean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468312" y="1125538"/>
            <a:ext cx="8318529" cy="5183187"/>
          </a:xfrm>
        </p:spPr>
        <p:txBody>
          <a:bodyPr/>
          <a:lstStyle/>
          <a:p>
            <a:pPr algn="just">
              <a:spcAft>
                <a:spcPts val="0"/>
              </a:spcAft>
              <a:buNone/>
            </a:pPr>
            <a:r>
              <a:rPr lang="en-US" altLang="zh-CN" sz="2000" dirty="0" smtClean="0">
                <a:latin typeface="+mn-ea"/>
              </a:rPr>
              <a:t>a)</a:t>
            </a:r>
            <a:r>
              <a:rPr lang="zh-CN" altLang="en-US" sz="2000" dirty="0" smtClean="0">
                <a:latin typeface="+mn-ea"/>
              </a:rPr>
              <a:t>在</a:t>
            </a:r>
            <a:r>
              <a:rPr lang="en-US" altLang="zh-CN" sz="2000" dirty="0" err="1" smtClean="0">
                <a:latin typeface="+mn-ea"/>
              </a:rPr>
              <a:t>Teamcenter</a:t>
            </a:r>
            <a:r>
              <a:rPr lang="zh-CN" altLang="en-US" sz="2000" dirty="0" smtClean="0">
                <a:latin typeface="+mn-ea"/>
              </a:rPr>
              <a:t>中创建</a:t>
            </a:r>
            <a:r>
              <a:rPr lang="en-US" altLang="zh-CN" sz="2000" dirty="0" smtClean="0">
                <a:latin typeface="+mn-ea"/>
              </a:rPr>
              <a:t>Form</a:t>
            </a:r>
            <a:r>
              <a:rPr lang="zh-CN" altLang="en-US" sz="2000" dirty="0" smtClean="0">
                <a:latin typeface="+mn-ea"/>
              </a:rPr>
              <a:t>类型</a:t>
            </a:r>
            <a:r>
              <a:rPr lang="en-US" altLang="zh-CN" sz="2000" dirty="0" smtClean="0">
                <a:latin typeface="+mn-ea"/>
              </a:rPr>
              <a:t>My Form</a:t>
            </a:r>
            <a:r>
              <a:rPr lang="zh-CN" altLang="en-US" sz="2000" dirty="0" smtClean="0">
                <a:latin typeface="+mn-ea"/>
              </a:rPr>
              <a:t>。</a:t>
            </a:r>
            <a:endParaRPr lang="en-US" altLang="zh-CN" sz="2000" dirty="0" smtClean="0">
              <a:latin typeface="+mn-ea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altLang="zh-CN" sz="2000" dirty="0" smtClean="0">
                <a:latin typeface="+mn-ea"/>
              </a:rPr>
              <a:t>b)</a:t>
            </a:r>
            <a:r>
              <a:rPr lang="zh-CN" altLang="en-US" sz="2000" dirty="0" smtClean="0">
                <a:latin typeface="+mn-ea"/>
              </a:rPr>
              <a:t>在</a:t>
            </a:r>
            <a:r>
              <a:rPr lang="en-US" altLang="zh-CN" sz="2000" dirty="0" smtClean="0">
                <a:latin typeface="+mn-ea"/>
              </a:rPr>
              <a:t>Eclipse</a:t>
            </a:r>
            <a:r>
              <a:rPr lang="zh-CN" altLang="en-US" sz="2000" dirty="0" smtClean="0">
                <a:latin typeface="+mn-ea"/>
              </a:rPr>
              <a:t>中新建插件工程，并创建类</a:t>
            </a:r>
            <a:r>
              <a:rPr lang="en-US" altLang="zh-CN" sz="2000" dirty="0" smtClean="0">
                <a:latin typeface="+mn-ea"/>
                <a:hlinkClick r:id="rId2" action="ppaction://hlinkfile"/>
              </a:rPr>
              <a:t>MyForm.java</a:t>
            </a:r>
            <a:r>
              <a:rPr lang="zh-CN" altLang="en-US" sz="2000" dirty="0" smtClean="0">
                <a:latin typeface="+mn-ea"/>
              </a:rPr>
              <a:t>。</a:t>
            </a:r>
            <a:endParaRPr lang="en-US" altLang="zh-CN" sz="2000" dirty="0" smtClean="0">
              <a:latin typeface="+mn-ea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altLang="zh-CN" sz="2000" dirty="0" smtClean="0">
                <a:latin typeface="+mn-ea"/>
              </a:rPr>
              <a:t>c)</a:t>
            </a:r>
            <a:r>
              <a:rPr lang="zh-CN" altLang="en-US" sz="2000" dirty="0" smtClean="0">
                <a:latin typeface="+mn-ea"/>
              </a:rPr>
              <a:t>在工程中新建</a:t>
            </a:r>
            <a:r>
              <a:rPr lang="en-US" altLang="zh-CN" sz="2000" dirty="0" err="1" smtClean="0">
                <a:latin typeface="+mn-ea"/>
              </a:rPr>
              <a:t>com.teamcenter.rac.stylesheet</a:t>
            </a:r>
            <a:r>
              <a:rPr lang="zh-CN" altLang="en-US" sz="2000" dirty="0" smtClean="0">
                <a:latin typeface="+mn-ea"/>
              </a:rPr>
              <a:t>包，并在该包中新建</a:t>
            </a:r>
            <a:r>
              <a:rPr lang="en-US" altLang="zh-CN" sz="2000" dirty="0" err="1" smtClean="0">
                <a:latin typeface="+mn-ea"/>
              </a:rPr>
              <a:t>stylesheet_user.properties</a:t>
            </a:r>
            <a:r>
              <a:rPr lang="en-US" altLang="zh-CN" sz="2000" dirty="0" smtClean="0">
                <a:latin typeface="+mn-ea"/>
              </a:rPr>
              <a:t> </a:t>
            </a:r>
            <a:r>
              <a:rPr lang="zh-CN" altLang="en-US" sz="2000" dirty="0" smtClean="0">
                <a:latin typeface="+mn-ea"/>
              </a:rPr>
              <a:t>文件，在该文件中对当前客户化的</a:t>
            </a:r>
            <a:r>
              <a:rPr lang="en-US" altLang="zh-CN" sz="2000" dirty="0" smtClean="0">
                <a:latin typeface="+mn-ea"/>
              </a:rPr>
              <a:t>Form</a:t>
            </a:r>
            <a:r>
              <a:rPr lang="zh-CN" altLang="en-US" sz="2000" dirty="0" smtClean="0">
                <a:latin typeface="+mn-ea"/>
              </a:rPr>
              <a:t>进行注册。注册代码如下：</a:t>
            </a:r>
            <a:endParaRPr lang="en-US" altLang="zh-CN" sz="2000" dirty="0" smtClean="0">
              <a:latin typeface="+mn-ea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altLang="zh-CN" sz="2000" dirty="0" smtClean="0">
                <a:latin typeface="+mn-ea"/>
              </a:rPr>
              <a:t>	 My\ </a:t>
            </a:r>
            <a:r>
              <a:rPr lang="en-US" altLang="zh-CN" sz="2000" dirty="0" err="1" smtClean="0">
                <a:latin typeface="+mn-ea"/>
              </a:rPr>
              <a:t>Form.FORMJAVARENDERING</a:t>
            </a:r>
            <a:r>
              <a:rPr lang="en-US" altLang="zh-CN" sz="2000" dirty="0" smtClean="0">
                <a:latin typeface="+mn-ea"/>
              </a:rPr>
              <a:t>= </a:t>
            </a:r>
            <a:r>
              <a:rPr lang="en-US" altLang="zh-CN" sz="2000" dirty="0" err="1" smtClean="0">
                <a:latin typeface="+mn-ea"/>
              </a:rPr>
              <a:t>com.mycom.rac.form.MyForm</a:t>
            </a:r>
            <a:endParaRPr lang="en-US" altLang="zh-CN" sz="2000" dirty="0" smtClean="0">
              <a:latin typeface="+mn-ea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altLang="zh-CN" sz="2000" dirty="0" smtClean="0">
                <a:latin typeface="+mn-ea"/>
              </a:rPr>
              <a:t>d)</a:t>
            </a:r>
            <a:r>
              <a:rPr lang="zh-CN" altLang="en-US" sz="2000" dirty="0" smtClean="0">
                <a:latin typeface="+mn-ea"/>
              </a:rPr>
              <a:t>导出该 插件到目标平台。启动</a:t>
            </a:r>
            <a:r>
              <a:rPr lang="en-US" altLang="zh-CN" sz="2000" dirty="0" err="1" smtClean="0">
                <a:latin typeface="+mn-ea"/>
              </a:rPr>
              <a:t>Teamcenter</a:t>
            </a:r>
            <a:r>
              <a:rPr lang="zh-CN" altLang="en-US" sz="2000" dirty="0" smtClean="0">
                <a:latin typeface="+mn-ea"/>
              </a:rPr>
              <a:t>客户端，则可以看到客户化后的结果。</a:t>
            </a:r>
            <a:endParaRPr lang="en-US" altLang="zh-CN" sz="2000" dirty="0" smtClean="0">
              <a:latin typeface="+mn-ea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altLang="zh-CN" sz="2000" dirty="0" smtClean="0">
                <a:latin typeface="+mn-ea"/>
              </a:rPr>
              <a:t>   </a:t>
            </a:r>
          </a:p>
          <a:p>
            <a:pPr algn="just">
              <a:spcAft>
                <a:spcPts val="0"/>
              </a:spcAft>
              <a:buNone/>
            </a:pPr>
            <a:r>
              <a:rPr lang="en-US" sz="2000" dirty="0" smtClean="0">
                <a:latin typeface="+mn-ea"/>
              </a:rPr>
              <a:t>	</a:t>
            </a:r>
          </a:p>
          <a:p>
            <a:pPr algn="just">
              <a:spcAft>
                <a:spcPts val="0"/>
              </a:spcAft>
              <a:buNone/>
            </a:pPr>
            <a:endParaRPr lang="zh-CN" altLang="en-US" sz="3600" dirty="0">
              <a:latin typeface="+mn-ea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目录</a:t>
            </a:r>
            <a:endParaRPr lang="en-US" altLang="zh-CN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 sz="4000" dirty="0" smtClean="0">
                <a:latin typeface="Adobe 明體 Std L" pitchFamily="18" charset="-128"/>
                <a:ea typeface="Adobe 明體 Std L" pitchFamily="18" charset="-128"/>
              </a:rPr>
              <a:t>Form</a:t>
            </a:r>
            <a:r>
              <a:rPr lang="zh-CN" altLang="en-US" sz="4000" dirty="0" smtClean="0">
                <a:latin typeface="Adobe 明體 Std L" pitchFamily="18" charset="-128"/>
                <a:ea typeface="Adobe 明體 Std L" pitchFamily="18" charset="-128"/>
              </a:rPr>
              <a:t>模型</a:t>
            </a:r>
            <a:endParaRPr lang="en-US" altLang="zh-CN" sz="4000" dirty="0" smtClean="0">
              <a:latin typeface="Adobe 明體 Std L" pitchFamily="18" charset="-128"/>
              <a:ea typeface="Adobe 明體 Std L" pitchFamily="18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altLang="en-US" sz="4000" dirty="0" smtClean="0">
                <a:latin typeface="Adobe 明體 Std L" pitchFamily="18" charset="-128"/>
                <a:ea typeface="Adobe 明體 Std L" pitchFamily="18" charset="-128"/>
              </a:rPr>
              <a:t>Form</a:t>
            </a:r>
            <a:r>
              <a:rPr lang="zh-CN" altLang="en-US" sz="4000" dirty="0" smtClean="0">
                <a:latin typeface="Adobe 明體 Std L" pitchFamily="18" charset="-128"/>
                <a:ea typeface="Adobe 明體 Std L" pitchFamily="18" charset="-128"/>
              </a:rPr>
              <a:t>在系统中的显示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4000" dirty="0" err="1" smtClean="0">
                <a:latin typeface="Adobe 明體 Std L" pitchFamily="18" charset="-128"/>
                <a:ea typeface="Adobe 明體 Std L" pitchFamily="18" charset="-128"/>
              </a:rPr>
              <a:t>Teamcenter</a:t>
            </a:r>
            <a:r>
              <a:rPr lang="zh-CN" altLang="en-US" sz="4000" dirty="0" smtClean="0">
                <a:latin typeface="Adobe 明體 Std L" pitchFamily="18" charset="-128"/>
                <a:ea typeface="Adobe 明體 Std L" pitchFamily="18" charset="-128"/>
              </a:rPr>
              <a:t>中的</a:t>
            </a:r>
            <a:r>
              <a:rPr lang="en-US" altLang="en-US" sz="4000" dirty="0" smtClean="0">
                <a:latin typeface="Adobe 明體 Std L" pitchFamily="18" charset="-128"/>
                <a:ea typeface="Adobe 明體 Std L" pitchFamily="18" charset="-128"/>
              </a:rPr>
              <a:t>Form</a:t>
            </a:r>
            <a:r>
              <a:rPr lang="zh-CN" altLang="en-US" sz="4000" dirty="0" smtClean="0">
                <a:latin typeface="Adobe 明體 Std L" pitchFamily="18" charset="-128"/>
                <a:ea typeface="Adobe 明體 Std L" pitchFamily="18" charset="-128"/>
              </a:rPr>
              <a:t>客户化方式</a:t>
            </a:r>
            <a:endParaRPr lang="en-US" altLang="zh-CN" sz="4000" dirty="0" smtClean="0">
              <a:latin typeface="Adobe 明體 Std L" pitchFamily="18" charset="-128"/>
              <a:ea typeface="Adobe 明體 Std L" pitchFamily="18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altLang="en-US" sz="4000" dirty="0" err="1" smtClean="0">
                <a:latin typeface="Adobe 明體 Std L" pitchFamily="18" charset="-128"/>
                <a:ea typeface="Adobe 明體 Std L" pitchFamily="18" charset="-128"/>
              </a:rPr>
              <a:t>Teamcenter</a:t>
            </a:r>
            <a:r>
              <a:rPr lang="zh-CN" altLang="en-US" sz="4000" dirty="0" smtClean="0">
                <a:latin typeface="Adobe 明體 Std L" pitchFamily="18" charset="-128"/>
                <a:ea typeface="Adobe 明體 Std L" pitchFamily="18" charset="-128"/>
              </a:rPr>
              <a:t>中的</a:t>
            </a:r>
            <a:r>
              <a:rPr lang="en-US" altLang="en-US" sz="4000" dirty="0" smtClean="0">
                <a:latin typeface="Adobe 明體 Std L" pitchFamily="18" charset="-128"/>
                <a:ea typeface="Adobe 明體 Std L" pitchFamily="18" charset="-128"/>
              </a:rPr>
              <a:t>Form</a:t>
            </a:r>
            <a:r>
              <a:rPr lang="zh-CN" altLang="en-US" sz="4000" dirty="0" smtClean="0">
                <a:latin typeface="Adobe 明體 Std L" pitchFamily="18" charset="-128"/>
                <a:ea typeface="Adobe 明體 Std L" pitchFamily="18" charset="-128"/>
              </a:rPr>
              <a:t>客户化开发</a:t>
            </a:r>
          </a:p>
          <a:p>
            <a:pPr>
              <a:buNone/>
            </a:pPr>
            <a:endParaRPr lang="en-US" altLang="zh-CN" sz="2400" dirty="0" smtClean="0"/>
          </a:p>
          <a:p>
            <a:pPr>
              <a:buFont typeface="Wingdings" pitchFamily="2" charset="2"/>
              <a:buChar char="Ø"/>
            </a:pPr>
            <a:endParaRPr lang="en-US" altLang="zh-CN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dobe 明體 Std L" pitchFamily="18" charset="-128"/>
                <a:ea typeface="Adobe 明體 Std L" pitchFamily="18" charset="-128"/>
              </a:rPr>
              <a:t>Form</a:t>
            </a:r>
            <a:r>
              <a:rPr lang="zh-CN" altLang="en-US" dirty="0" smtClean="0">
                <a:latin typeface="Adobe 明體 Std L" pitchFamily="18" charset="-128"/>
                <a:ea typeface="Adobe 明體 Std L" pitchFamily="18" charset="-128"/>
              </a:rPr>
              <a:t>模型</a:t>
            </a:r>
            <a:endParaRPr lang="en-US" altLang="zh-CN" dirty="0" smtClean="0">
              <a:latin typeface="Adobe 明體 Std L" pitchFamily="18" charset="-128"/>
              <a:ea typeface="Adobe 明體 Std L" pitchFamily="18" charset="-128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             Form</a:t>
            </a:r>
            <a:r>
              <a:rPr lang="zh-CN" altLang="en-US" sz="2000" dirty="0" smtClean="0"/>
              <a:t>其实就是对系统中的一些数据，根据不同的数据类型进行显示。在</a:t>
            </a:r>
            <a:r>
              <a:rPr lang="en-US" sz="2000" dirty="0" err="1" smtClean="0"/>
              <a:t>Teamcenter</a:t>
            </a:r>
            <a:r>
              <a:rPr lang="zh-CN" altLang="en-US" sz="2000" dirty="0" smtClean="0"/>
              <a:t>中作为一个单独的对象存在。下面将是一个</a:t>
            </a:r>
            <a:r>
              <a:rPr lang="en-US" sz="2000" dirty="0" smtClean="0"/>
              <a:t>Form</a:t>
            </a:r>
            <a:r>
              <a:rPr lang="zh-CN" altLang="en-US" sz="2000" dirty="0" smtClean="0"/>
              <a:t>显示的完整模型。如下图所示：</a:t>
            </a:r>
            <a:endParaRPr lang="en-US" altLang="zh-CN" sz="2000" dirty="0" smtClean="0"/>
          </a:p>
          <a:p>
            <a:pPr>
              <a:buFont typeface="Wingdings" pitchFamily="2" charset="2"/>
              <a:buChar char="Ø"/>
            </a:pPr>
            <a:endParaRPr lang="en-US" altLang="zh-CN" sz="2400" dirty="0" smtClean="0"/>
          </a:p>
        </p:txBody>
      </p:sp>
      <p:pic>
        <p:nvPicPr>
          <p:cNvPr id="4" name="图片 3" descr="D:\HelpDocument\tc2008.1\HTML\help\graphics\graphicLibrary\teamcenter\customization\forms\basic_concepts\007a0016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214554"/>
            <a:ext cx="757242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</a:t>
            </a:r>
            <a:r>
              <a:rPr lang="zh-CN" altLang="en-US" dirty="0" smtClean="0"/>
              <a:t>在系统中的显示</a:t>
            </a:r>
            <a:endParaRPr lang="en-US" altLang="zh-CN" dirty="0" smtClean="0">
              <a:latin typeface="Adobe 明體 Std L" pitchFamily="18" charset="-128"/>
              <a:ea typeface="Adobe 明體 Std L" pitchFamily="18" charset="-128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28596" y="1214422"/>
            <a:ext cx="8372476" cy="5183187"/>
          </a:xfrm>
        </p:spPr>
        <p:txBody>
          <a:bodyPr/>
          <a:lstStyle/>
          <a:p>
            <a:pPr>
              <a:buNone/>
            </a:pPr>
            <a:r>
              <a:rPr lang="en-US" altLang="zh-CN" sz="1800" dirty="0" smtClean="0"/>
              <a:t>            Form</a:t>
            </a:r>
            <a:r>
              <a:rPr lang="zh-CN" altLang="en-US" sz="1800" dirty="0" smtClean="0"/>
              <a:t>在系统中通常通过显示视图页或者通过双击打开</a:t>
            </a:r>
            <a:r>
              <a:rPr lang="en-US" altLang="zh-CN" sz="1800" dirty="0" smtClean="0"/>
              <a:t>Form</a:t>
            </a:r>
            <a:r>
              <a:rPr lang="zh-CN" altLang="en-US" sz="1800" dirty="0" smtClean="0"/>
              <a:t>或者通过右击属性进行显示，一个</a:t>
            </a:r>
            <a:r>
              <a:rPr lang="en-US" altLang="zh-CN" sz="1800" dirty="0" smtClean="0"/>
              <a:t>Form</a:t>
            </a:r>
            <a:r>
              <a:rPr lang="zh-CN" altLang="en-US" sz="1800" dirty="0" smtClean="0"/>
              <a:t>的显示通常在打开程序中通过调用</a:t>
            </a:r>
            <a:r>
              <a:rPr lang="en-US" altLang="zh-CN" sz="1800" dirty="0" err="1" smtClean="0"/>
              <a:t>RenderingLoader.load</a:t>
            </a:r>
            <a:r>
              <a:rPr lang="en-US" altLang="zh-CN" sz="1800" dirty="0" smtClean="0"/>
              <a:t>(</a:t>
            </a:r>
            <a:r>
              <a:rPr lang="en-US" altLang="zh-CN" sz="1800" dirty="0" err="1" smtClean="0"/>
              <a:t>TCComponent</a:t>
            </a:r>
            <a:r>
              <a:rPr lang="en-US" altLang="zh-CN" sz="1800" dirty="0" smtClean="0"/>
              <a:t>)</a:t>
            </a:r>
            <a:r>
              <a:rPr lang="zh-CN" altLang="en-US" sz="1800" dirty="0" smtClean="0"/>
              <a:t>方法而实现。以下就是通过</a:t>
            </a:r>
            <a:r>
              <a:rPr lang="en-US" altLang="zh-CN" sz="1800" dirty="0" smtClean="0"/>
              <a:t>Form</a:t>
            </a:r>
            <a:r>
              <a:rPr lang="zh-CN" altLang="en-US" sz="1800" dirty="0" smtClean="0"/>
              <a:t>对话框和视图页而产生的显示效果：</a:t>
            </a:r>
          </a:p>
          <a:p>
            <a:pPr>
              <a:buNone/>
            </a:pPr>
            <a:endParaRPr lang="en-US" altLang="zh-CN" sz="24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5" name="图片 8" descr="form_dialogbo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357430"/>
            <a:ext cx="6929486" cy="3786214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71472" y="6143644"/>
            <a:ext cx="9144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900" b="1" i="0" u="none" strike="noStrike" cap="none" normalizeH="0" baseline="0" dirty="0" smtClean="0">
                <a:ln>
                  <a:noFill/>
                </a:ln>
                <a:solidFill>
                  <a:srgbClr val="0A3C98"/>
                </a:solidFill>
                <a:effectLst/>
                <a:latin typeface="Arial" pitchFamily="34" charset="0"/>
                <a:ea typeface="宋体" pitchFamily="2" charset="-122"/>
                <a:cs typeface="Arial" pitchFamily="34" charset="0"/>
              </a:rPr>
              <a:t>Form displayed in a dialog box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</a:t>
            </a:r>
            <a:r>
              <a:rPr lang="zh-CN" altLang="en-US" dirty="0" smtClean="0"/>
              <a:t>在系统中的显示</a:t>
            </a:r>
            <a:endParaRPr lang="en-US" altLang="zh-CN" dirty="0" smtClean="0">
              <a:latin typeface="Adobe 明體 Std L" pitchFamily="18" charset="-128"/>
              <a:ea typeface="Adobe 明體 Std L" pitchFamily="18" charset="-128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30721" name="图片 10" descr="form_vie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00108"/>
            <a:ext cx="7643866" cy="5143536"/>
          </a:xfrm>
          <a:prstGeom prst="rect">
            <a:avLst/>
          </a:prstGeom>
          <a:noFill/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6143644"/>
            <a:ext cx="9144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900" b="1" i="0" u="none" strike="noStrike" cap="none" normalizeH="0" baseline="0" dirty="0" smtClean="0">
                <a:ln>
                  <a:noFill/>
                </a:ln>
                <a:solidFill>
                  <a:srgbClr val="0A3C98"/>
                </a:solidFill>
                <a:effectLst/>
                <a:latin typeface="Arial" pitchFamily="34" charset="0"/>
                <a:ea typeface="宋体" pitchFamily="2" charset="-122"/>
                <a:cs typeface="Arial" pitchFamily="34" charset="0"/>
              </a:rPr>
              <a:t>Form displayed in the rich client viewer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Teamcenter</a:t>
            </a:r>
            <a:r>
              <a:rPr lang="zh-CN" altLang="en-US" smtClean="0"/>
              <a:t>中的</a:t>
            </a:r>
            <a:r>
              <a:rPr lang="en-US" smtClean="0"/>
              <a:t>Form</a:t>
            </a:r>
            <a:r>
              <a:rPr lang="zh-CN" altLang="en-US" smtClean="0"/>
              <a:t>客户化方式</a:t>
            </a:r>
            <a:endParaRPr lang="en-US" altLang="zh-CN" dirty="0" smtClean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800" dirty="0" smtClean="0"/>
              <a:t>           Teamcenter8.1</a:t>
            </a:r>
            <a:r>
              <a:rPr lang="zh-CN" altLang="en-US" sz="2800" dirty="0" smtClean="0"/>
              <a:t>版本目前支持的</a:t>
            </a:r>
            <a:r>
              <a:rPr lang="en-US" altLang="zh-CN" sz="2800" dirty="0" smtClean="0"/>
              <a:t>Form</a:t>
            </a:r>
            <a:r>
              <a:rPr lang="zh-CN" altLang="en-US" sz="2800" dirty="0" smtClean="0"/>
              <a:t>客户化方式大概有四种，下面将对这四种方式分别进行详细的说明</a:t>
            </a:r>
            <a:r>
              <a:rPr lang="en-US" altLang="zh-CN" sz="2800" dirty="0" smtClean="0"/>
              <a:t>:</a:t>
            </a:r>
          </a:p>
          <a:p>
            <a:pPr marL="514350" lvl="0" indent="-514350">
              <a:buNone/>
            </a:pPr>
            <a:r>
              <a:rPr lang="en-US" sz="2000" b="1" dirty="0" smtClean="0"/>
              <a:t>       </a:t>
            </a:r>
            <a:r>
              <a:rPr lang="en-US" sz="2800" b="1" dirty="0" smtClean="0">
                <a:latin typeface="Adobe 宋体 Std L" pitchFamily="18" charset="-122"/>
                <a:ea typeface="Adobe 宋体 Std L" pitchFamily="18" charset="-122"/>
              </a:rPr>
              <a:t>1</a:t>
            </a:r>
            <a:r>
              <a:rPr lang="en-US" altLang="zh-CN" sz="2800" b="1" dirty="0" smtClean="0">
                <a:latin typeface="Adobe 宋体 Std L" pitchFamily="18" charset="-122"/>
                <a:ea typeface="Adobe 宋体 Std L" pitchFamily="18" charset="-122"/>
              </a:rPr>
              <a:t>. </a:t>
            </a:r>
            <a:r>
              <a:rPr lang="en-US" sz="2800" b="1" dirty="0" smtClean="0">
                <a:latin typeface="Adobe 宋体 Std L" pitchFamily="18" charset="-122"/>
                <a:ea typeface="Adobe 宋体 Std L" pitchFamily="18" charset="-122"/>
              </a:rPr>
              <a:t>Abstract rendering</a:t>
            </a:r>
          </a:p>
          <a:p>
            <a:pPr marL="514350" indent="-514350">
              <a:buNone/>
            </a:pPr>
            <a:r>
              <a:rPr lang="en-US" altLang="zh-CN" sz="2800" b="1" dirty="0" smtClean="0">
                <a:latin typeface="Adobe 宋体 Std L" pitchFamily="18" charset="-122"/>
                <a:ea typeface="Adobe 宋体 Std L" pitchFamily="18" charset="-122"/>
              </a:rPr>
              <a:t>	      </a:t>
            </a:r>
            <a:r>
              <a:rPr lang="zh-CN" altLang="en-US" sz="2800" dirty="0" smtClean="0">
                <a:latin typeface="Adobe 宋体 Std L" pitchFamily="18" charset="-122"/>
                <a:ea typeface="Adobe 宋体 Std L" pitchFamily="18" charset="-122"/>
              </a:rPr>
              <a:t>通过继承</a:t>
            </a:r>
            <a:r>
              <a:rPr lang="en-US" sz="2800" b="1" dirty="0" err="1" smtClean="0">
                <a:latin typeface="Adobe 宋体 Std L" pitchFamily="18" charset="-122"/>
                <a:ea typeface="Adobe 宋体 Std L" pitchFamily="18" charset="-122"/>
              </a:rPr>
              <a:t>AbstractRendering</a:t>
            </a:r>
            <a:r>
              <a:rPr lang="zh-CN" altLang="en-US" sz="2800" dirty="0" smtClean="0">
                <a:latin typeface="Adobe 宋体 Std L" pitchFamily="18" charset="-122"/>
                <a:ea typeface="Adobe 宋体 Std L" pitchFamily="18" charset="-122"/>
              </a:rPr>
              <a:t>类进行客户化</a:t>
            </a:r>
            <a:r>
              <a:rPr lang="en-US" sz="2800" b="1" dirty="0" smtClean="0">
                <a:latin typeface="Adobe 宋体 Std L" pitchFamily="18" charset="-122"/>
                <a:ea typeface="Adobe 宋体 Std L" pitchFamily="18" charset="-122"/>
              </a:rPr>
              <a:t>Form</a:t>
            </a:r>
            <a:r>
              <a:rPr lang="zh-CN" altLang="en-US" sz="2800" b="1" dirty="0" smtClean="0">
                <a:latin typeface="Adobe 宋体 Std L" pitchFamily="18" charset="-122"/>
                <a:ea typeface="Adobe 宋体 Std L" pitchFamily="18" charset="-122"/>
              </a:rPr>
              <a:t>，</a:t>
            </a:r>
            <a:r>
              <a:rPr lang="zh-CN" altLang="en-US" sz="2800" dirty="0" smtClean="0">
                <a:latin typeface="Adobe 宋体 Std L" pitchFamily="18" charset="-122"/>
                <a:ea typeface="Adobe 宋体 Std L" pitchFamily="18" charset="-122"/>
              </a:rPr>
              <a:t>相对来说编码比较灵活，能实现很多复杂的业务逻辑，但是相对来说编码比较复杂。重量级的客户化都采用该方法。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Teamcenter</a:t>
            </a:r>
            <a:r>
              <a:rPr lang="zh-CN" altLang="en-US" smtClean="0"/>
              <a:t>中的</a:t>
            </a:r>
            <a:r>
              <a:rPr lang="en-US" smtClean="0"/>
              <a:t>Form</a:t>
            </a:r>
            <a:r>
              <a:rPr lang="zh-CN" altLang="en-US" smtClean="0"/>
              <a:t>客户化方式</a:t>
            </a:r>
            <a:endParaRPr lang="en-US" altLang="zh-CN" dirty="0" smtClean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 smtClean="0">
                <a:latin typeface="+mn-ea"/>
              </a:rPr>
              <a:t>  </a:t>
            </a:r>
            <a:r>
              <a:rPr lang="en-US" sz="3600" dirty="0" err="1" smtClean="0">
                <a:latin typeface="+mn-ea"/>
              </a:rPr>
              <a:t>JavaBean</a:t>
            </a:r>
            <a:endParaRPr lang="en-US" sz="3600" dirty="0" smtClean="0">
              <a:latin typeface="+mn-ea"/>
            </a:endParaRPr>
          </a:p>
          <a:p>
            <a:pPr>
              <a:buNone/>
            </a:pPr>
            <a:r>
              <a:rPr lang="zh-CN" altLang="en-US" sz="3600" dirty="0" smtClean="0">
                <a:latin typeface="+mn-ea"/>
              </a:rPr>
              <a:t>      通过使用</a:t>
            </a:r>
            <a:r>
              <a:rPr lang="en-US" sz="3600" dirty="0" smtClean="0">
                <a:latin typeface="+mn-ea"/>
              </a:rPr>
              <a:t>JavaBeans</a:t>
            </a:r>
            <a:r>
              <a:rPr lang="zh-CN" altLang="en-US" sz="3600" dirty="0" smtClean="0">
                <a:latin typeface="+mn-ea"/>
              </a:rPr>
              <a:t>进行</a:t>
            </a:r>
            <a:r>
              <a:rPr lang="en-US" sz="3600" dirty="0" smtClean="0">
                <a:latin typeface="+mn-ea"/>
              </a:rPr>
              <a:t>Form</a:t>
            </a:r>
            <a:r>
              <a:rPr lang="zh-CN" altLang="en-US" sz="3600" dirty="0" smtClean="0">
                <a:latin typeface="+mn-ea"/>
              </a:rPr>
              <a:t>的定义，在代码中只定义不同属性的显示和保存代码就行，相对于</a:t>
            </a:r>
            <a:r>
              <a:rPr lang="en-US" sz="3600" dirty="0" smtClean="0">
                <a:latin typeface="+mn-ea"/>
              </a:rPr>
              <a:t>Abstract rendering</a:t>
            </a:r>
            <a:r>
              <a:rPr lang="zh-CN" altLang="en-US" sz="3600" dirty="0" smtClean="0">
                <a:latin typeface="+mn-ea"/>
              </a:rPr>
              <a:t>来说比较简单，但是还需要部分编码知识做支撑。</a:t>
            </a:r>
            <a:endParaRPr lang="en-US" altLang="zh-CN" sz="3600" dirty="0" smtClean="0">
              <a:latin typeface="+mn-ea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Teamcenter</a:t>
            </a:r>
            <a:r>
              <a:rPr lang="zh-CN" altLang="en-US" smtClean="0"/>
              <a:t>中的</a:t>
            </a:r>
            <a:r>
              <a:rPr lang="en-US" smtClean="0"/>
              <a:t>Form</a:t>
            </a:r>
            <a:r>
              <a:rPr lang="zh-CN" altLang="en-US" smtClean="0"/>
              <a:t>客户化方式</a:t>
            </a:r>
            <a:endParaRPr lang="en-US" altLang="zh-CN" dirty="0" smtClean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468312" y="1125538"/>
            <a:ext cx="8318529" cy="5183187"/>
          </a:xfrm>
        </p:spPr>
        <p:txBody>
          <a:bodyPr/>
          <a:lstStyle/>
          <a:p>
            <a:pPr lvl="0" algn="just">
              <a:spcAft>
                <a:spcPts val="0"/>
              </a:spcAft>
              <a:buNone/>
            </a:pPr>
            <a:r>
              <a:rPr lang="en-US" sz="3600" b="1" kern="100" dirty="0" smtClean="0">
                <a:latin typeface="+mn-ea"/>
                <a:cs typeface="Times New Roman"/>
              </a:rPr>
              <a:t>  </a:t>
            </a:r>
            <a:r>
              <a:rPr lang="en-US" sz="3600" kern="100" dirty="0" smtClean="0">
                <a:latin typeface="+mn-ea"/>
                <a:cs typeface="Times New Roman"/>
              </a:rPr>
              <a:t>XML style sheet</a:t>
            </a:r>
            <a:endParaRPr lang="zh-CN" altLang="en-US" sz="3600" kern="100" dirty="0" smtClean="0">
              <a:latin typeface="+mn-ea"/>
              <a:cs typeface="Times New Roman"/>
            </a:endParaRPr>
          </a:p>
          <a:p>
            <a:pPr>
              <a:buNone/>
            </a:pPr>
            <a:r>
              <a:rPr lang="zh-CN" altLang="en-US" sz="3600" dirty="0" smtClean="0">
                <a:latin typeface="+mn-ea"/>
              </a:rPr>
              <a:t>     通过</a:t>
            </a:r>
            <a:r>
              <a:rPr lang="en-US" sz="3600" dirty="0" smtClean="0">
                <a:latin typeface="+mn-ea"/>
              </a:rPr>
              <a:t>XML</a:t>
            </a:r>
            <a:r>
              <a:rPr lang="zh-CN" altLang="en-US" sz="3600" dirty="0" smtClean="0">
                <a:latin typeface="+mn-ea"/>
              </a:rPr>
              <a:t>来定义来设置一系列的属性显示，包括显示顺序和用户界面的渲染组件。这种</a:t>
            </a:r>
            <a:r>
              <a:rPr lang="en-US" sz="3600" dirty="0" smtClean="0">
                <a:latin typeface="+mn-ea"/>
              </a:rPr>
              <a:t>Form</a:t>
            </a:r>
            <a:r>
              <a:rPr lang="zh-CN" altLang="en-US" sz="3600" dirty="0" smtClean="0">
                <a:latin typeface="+mn-ea"/>
              </a:rPr>
              <a:t>客户化方式支持</a:t>
            </a:r>
            <a:r>
              <a:rPr lang="en-US" sz="3600" dirty="0" smtClean="0">
                <a:latin typeface="+mn-ea"/>
              </a:rPr>
              <a:t>rich client </a:t>
            </a:r>
            <a:r>
              <a:rPr lang="zh-CN" altLang="en-US" sz="3600" dirty="0" smtClean="0">
                <a:latin typeface="+mn-ea"/>
              </a:rPr>
              <a:t>和 </a:t>
            </a:r>
            <a:r>
              <a:rPr lang="en-US" sz="3600" dirty="0" smtClean="0">
                <a:latin typeface="+mn-ea"/>
              </a:rPr>
              <a:t>thin client</a:t>
            </a:r>
            <a:r>
              <a:rPr lang="zh-CN" altLang="en-US" sz="3600" dirty="0" smtClean="0">
                <a:latin typeface="+mn-ea"/>
              </a:rPr>
              <a:t>两种客户端。</a:t>
            </a:r>
            <a:endParaRPr lang="en-US" altLang="zh-CN" sz="3600" dirty="0" smtClean="0">
              <a:latin typeface="+mn-ea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Teamcenter</a:t>
            </a:r>
            <a:r>
              <a:rPr lang="zh-CN" altLang="en-US" smtClean="0"/>
              <a:t>中的</a:t>
            </a:r>
            <a:r>
              <a:rPr lang="en-US" smtClean="0"/>
              <a:t>Form</a:t>
            </a:r>
            <a:r>
              <a:rPr lang="zh-CN" altLang="en-US" smtClean="0"/>
              <a:t>客户化方式</a:t>
            </a:r>
            <a:endParaRPr lang="en-US" altLang="zh-CN" dirty="0" smtClean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468312" y="1125538"/>
            <a:ext cx="8318529" cy="5183187"/>
          </a:xfrm>
        </p:spPr>
        <p:txBody>
          <a:bodyPr/>
          <a:lstStyle/>
          <a:p>
            <a:pPr algn="just">
              <a:spcAft>
                <a:spcPts val="0"/>
              </a:spcAft>
              <a:buNone/>
            </a:pPr>
            <a:r>
              <a:rPr lang="en-US" sz="3600" kern="100" dirty="0" smtClean="0">
                <a:latin typeface="+mn-ea"/>
                <a:cs typeface="Times New Roman"/>
              </a:rPr>
              <a:t>  </a:t>
            </a:r>
            <a:r>
              <a:rPr lang="en-US" sz="3600" dirty="0" smtClean="0">
                <a:latin typeface="+mn-ea"/>
              </a:rPr>
              <a:t>Automatic forms</a:t>
            </a:r>
            <a:endParaRPr lang="zh-CN" altLang="en-US" sz="3600" dirty="0" smtClean="0">
              <a:latin typeface="+mn-ea"/>
            </a:endParaRPr>
          </a:p>
          <a:p>
            <a:pPr>
              <a:buNone/>
            </a:pPr>
            <a:r>
              <a:rPr lang="zh-CN" altLang="en-US" sz="3600" dirty="0" smtClean="0">
                <a:latin typeface="+mn-ea"/>
              </a:rPr>
              <a:t>     没有关联的</a:t>
            </a:r>
            <a:r>
              <a:rPr lang="en-US" sz="3600" dirty="0" smtClean="0">
                <a:latin typeface="+mn-ea"/>
              </a:rPr>
              <a:t>Form</a:t>
            </a:r>
            <a:r>
              <a:rPr lang="zh-CN" altLang="en-US" sz="3600" dirty="0" smtClean="0">
                <a:latin typeface="+mn-ea"/>
              </a:rPr>
              <a:t>定义形式，通过系统中定义好的代码对</a:t>
            </a:r>
            <a:r>
              <a:rPr lang="en-US" sz="3600" dirty="0" smtClean="0">
                <a:latin typeface="+mn-ea"/>
              </a:rPr>
              <a:t>Form</a:t>
            </a:r>
            <a:r>
              <a:rPr lang="zh-CN" altLang="en-US" sz="3600" dirty="0" smtClean="0">
                <a:latin typeface="+mn-ea"/>
              </a:rPr>
              <a:t>进行自动显示，我们唯一要做的就是在</a:t>
            </a:r>
            <a:r>
              <a:rPr lang="en-US" sz="3600" dirty="0" smtClean="0">
                <a:latin typeface="+mn-ea"/>
              </a:rPr>
              <a:t>IDE</a:t>
            </a:r>
            <a:r>
              <a:rPr lang="zh-CN" altLang="en-US" sz="3600" dirty="0" smtClean="0">
                <a:latin typeface="+mn-ea"/>
              </a:rPr>
              <a:t>中对</a:t>
            </a:r>
            <a:r>
              <a:rPr lang="en-US" sz="3600" dirty="0" smtClean="0">
                <a:latin typeface="+mn-ea"/>
              </a:rPr>
              <a:t>Form</a:t>
            </a:r>
            <a:r>
              <a:rPr lang="zh-CN" altLang="en-US" sz="3600" dirty="0" smtClean="0">
                <a:latin typeface="+mn-ea"/>
              </a:rPr>
              <a:t>进行定义。</a:t>
            </a:r>
            <a:endParaRPr lang="zh-CN" altLang="en-US" sz="3600" dirty="0">
              <a:latin typeface="+mn-ea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欧俊2008标准演示模板">
  <a:themeElements>
    <a:clrScheme name="欧俊2008标准演示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欧俊2008标准演示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900" b="1" i="0" u="none" strike="noStrike" cap="none" normalizeH="0" baseline="0" smtClean="0">
            <a:ln>
              <a:noFill/>
            </a:ln>
            <a:solidFill>
              <a:srgbClr val="FFC000"/>
            </a:solidFill>
            <a:effectLst/>
            <a:latin typeface="Arial" charset="0"/>
            <a:ea typeface="宋体" pitchFamily="2" charset="-122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900" b="1" i="0" u="none" strike="noStrike" cap="none" normalizeH="0" baseline="0" smtClean="0">
            <a:ln>
              <a:noFill/>
            </a:ln>
            <a:solidFill>
              <a:srgbClr val="FFC000"/>
            </a:solidFill>
            <a:effectLst/>
            <a:latin typeface="Arial" charset="0"/>
            <a:ea typeface="宋体" pitchFamily="2" charset="-122"/>
            <a:cs typeface="Arial" charset="0"/>
          </a:defRPr>
        </a:defPPr>
      </a:lstStyle>
    </a:lnDef>
  </a:objectDefaults>
  <a:extraClrSchemeLst>
    <a:extraClrScheme>
      <a:clrScheme name="欧俊2008标准演示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欧俊2008标准演示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欧俊2008标准演示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欧俊2008标准演示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欧俊2008标准演示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欧俊2008标准演示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489</Words>
  <Application>Microsoft Office PowerPoint</Application>
  <PresentationFormat>全屏显示(4:3)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Office 主题</vt:lpstr>
      <vt:lpstr>欧俊2008标准演示模板</vt:lpstr>
      <vt:lpstr>幻灯片 1</vt:lpstr>
      <vt:lpstr>目录</vt:lpstr>
      <vt:lpstr>Form模型</vt:lpstr>
      <vt:lpstr>Form在系统中的显示</vt:lpstr>
      <vt:lpstr>Form在系统中的显示</vt:lpstr>
      <vt:lpstr>Teamcenter中的Form客户化方式</vt:lpstr>
      <vt:lpstr>Teamcenter中的Form客户化方式</vt:lpstr>
      <vt:lpstr>Teamcenter中的Form客户化方式</vt:lpstr>
      <vt:lpstr>Teamcenter中的Form客户化方式</vt:lpstr>
      <vt:lpstr>Teamcenter中的Form客户化开发</vt:lpstr>
      <vt:lpstr>Teamcenter中的Form客户化开发</vt:lpstr>
      <vt:lpstr>Teamcenter中的Form客户化开发</vt:lpstr>
      <vt:lpstr>Teamcenter中的Form客户化开发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liyf</cp:lastModifiedBy>
  <cp:revision>84</cp:revision>
  <dcterms:modified xsi:type="dcterms:W3CDTF">2011-03-09T03:23:28Z</dcterms:modified>
</cp:coreProperties>
</file>