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9" r:id="rId7"/>
    <p:sldId id="270" r:id="rId8"/>
    <p:sldId id="271" r:id="rId9"/>
    <p:sldId id="272" r:id="rId10"/>
    <p:sldId id="273" r:id="rId11"/>
    <p:sldId id="274" r:id="rId12"/>
    <p:sldId id="275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主题样式 1 - 强调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0A0B4-E253-4806-BE69-3B32EBA28F63}" type="datetimeFigureOut">
              <a:rPr lang="zh-CN" altLang="en-US" smtClean="0"/>
              <a:pPr/>
              <a:t>2011/3/9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BEAA6C-22A8-4D43-991A-068F401505E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2011/3/9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2011/3/9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2011/3/9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2276475"/>
          </a:xfrm>
          <a:prstGeom prst="rect">
            <a:avLst/>
          </a:prstGeom>
          <a:solidFill>
            <a:srgbClr val="48648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8964613" y="0"/>
            <a:ext cx="179387" cy="2276475"/>
          </a:xfrm>
          <a:prstGeom prst="rect">
            <a:avLst/>
          </a:prstGeom>
          <a:solidFill>
            <a:srgbClr val="7896B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pic>
        <p:nvPicPr>
          <p:cNvPr id="6" name="Picture 9" descr="logoforppt200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60350"/>
            <a:ext cx="3097213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48038" y="2781300"/>
            <a:ext cx="5616575" cy="8191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48038" y="3886200"/>
            <a:ext cx="5616575" cy="175260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787900" y="6524625"/>
            <a:ext cx="3702050" cy="730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Origin Enterprise Solutions Ltd</a:t>
            </a:r>
            <a:r>
              <a:rPr lang="en-US" altLang="zh-CN">
                <a:solidFill>
                  <a:srgbClr val="7896B6"/>
                </a:solidFill>
              </a:rPr>
              <a:t>. </a:t>
            </a:r>
            <a:r>
              <a:rPr lang="en-US" altLang="zh-CN" b="1">
                <a:solidFill>
                  <a:srgbClr val="7896B6"/>
                </a:solidFill>
              </a:rPr>
              <a:t> |</a:t>
            </a:r>
            <a:r>
              <a:rPr lang="en-US" altLang="zh-CN" b="1">
                <a:solidFill>
                  <a:srgbClr val="FFC000"/>
                </a:solidFill>
              </a:rPr>
              <a:t> </a:t>
            </a:r>
            <a:r>
              <a:rPr lang="en-US" altLang="zh-CN" b="1"/>
              <a:t> </a:t>
            </a:r>
            <a:r>
              <a:rPr lang="en-US" altLang="zh-CN" b="1">
                <a:solidFill>
                  <a:schemeClr val="tx1"/>
                </a:solidFill>
              </a:rPr>
              <a:t> </a:t>
            </a:r>
            <a:r>
              <a:rPr lang="en-US" altLang="zh-CN">
                <a:solidFill>
                  <a:schemeClr val="tx1"/>
                </a:solidFill>
              </a:rPr>
              <a:t>www.origin.com.cn</a:t>
            </a:r>
            <a:r>
              <a:rPr lang="en-US" altLang="zh-CN"/>
              <a:t>  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DA12A-DADE-4CF2-856A-E2C04835454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dt" sz="quarter" idx="1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fld id="{CEE138E8-A79D-4A8F-AECB-70E373D78DF9}" type="datetime1">
              <a:rPr lang="zh-CN" altLang="en-US"/>
              <a:pPr>
                <a:defRPr/>
              </a:pPr>
              <a:t>2011/3/9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Origin Enterprise Solutions Ltd. </a:t>
            </a:r>
            <a:r>
              <a:rPr lang="en-US" altLang="zh-CN" b="1"/>
              <a:t> </a:t>
            </a:r>
            <a:r>
              <a:rPr lang="en-US" altLang="zh-CN" b="1">
                <a:solidFill>
                  <a:srgbClr val="7896B6"/>
                </a:solidFill>
              </a:rPr>
              <a:t>|</a:t>
            </a:r>
            <a:r>
              <a:rPr lang="en-US" altLang="zh-CN" b="1">
                <a:solidFill>
                  <a:srgbClr val="FFC000"/>
                </a:solidFill>
              </a:rPr>
              <a:t> </a:t>
            </a:r>
            <a:r>
              <a:rPr lang="en-US" altLang="zh-CN" b="1"/>
              <a:t> </a:t>
            </a:r>
            <a:r>
              <a:rPr lang="en-US" altLang="zh-CN" b="1">
                <a:solidFill>
                  <a:schemeClr val="tx1"/>
                </a:solidFill>
              </a:rPr>
              <a:t> </a:t>
            </a:r>
            <a:r>
              <a:rPr lang="en-US" altLang="zh-CN">
                <a:solidFill>
                  <a:schemeClr val="tx1"/>
                </a:solidFill>
              </a:rPr>
              <a:t>www.origin.com.cn</a:t>
            </a:r>
            <a:r>
              <a:rPr lang="en-US" altLang="zh-CN"/>
              <a:t>  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1F9A5-5918-4B88-8ED3-E923A3F1853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Origin Enterprise Solutions Ltd. </a:t>
            </a:r>
            <a:r>
              <a:rPr lang="en-US" altLang="zh-CN" b="1"/>
              <a:t> </a:t>
            </a:r>
            <a:r>
              <a:rPr lang="en-US" altLang="zh-CN" b="1">
                <a:solidFill>
                  <a:srgbClr val="7896B6"/>
                </a:solidFill>
              </a:rPr>
              <a:t>|</a:t>
            </a:r>
            <a:r>
              <a:rPr lang="en-US" altLang="zh-CN" b="1">
                <a:solidFill>
                  <a:srgbClr val="FFC000"/>
                </a:solidFill>
              </a:rPr>
              <a:t> </a:t>
            </a:r>
            <a:r>
              <a:rPr lang="en-US" altLang="zh-CN" b="1"/>
              <a:t> </a:t>
            </a:r>
            <a:r>
              <a:rPr lang="en-US" altLang="zh-CN" b="1">
                <a:solidFill>
                  <a:schemeClr val="tx1"/>
                </a:solidFill>
              </a:rPr>
              <a:t> </a:t>
            </a:r>
            <a:r>
              <a:rPr lang="en-US" altLang="zh-CN">
                <a:solidFill>
                  <a:schemeClr val="tx1"/>
                </a:solidFill>
              </a:rPr>
              <a:t>www.origin.com.cn</a:t>
            </a:r>
            <a:r>
              <a:rPr lang="en-US" altLang="zh-CN"/>
              <a:t>  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1072-3E8F-474C-ACA3-56D78261557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1125538"/>
            <a:ext cx="4038600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9313" y="1125538"/>
            <a:ext cx="4038600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Origin Enterprise Solutions Ltd. </a:t>
            </a:r>
            <a:r>
              <a:rPr lang="en-US" altLang="zh-CN" b="1"/>
              <a:t> </a:t>
            </a:r>
            <a:r>
              <a:rPr lang="en-US" altLang="zh-CN" b="1">
                <a:solidFill>
                  <a:srgbClr val="7896B6"/>
                </a:solidFill>
              </a:rPr>
              <a:t>|</a:t>
            </a:r>
            <a:r>
              <a:rPr lang="en-US" altLang="zh-CN" b="1">
                <a:solidFill>
                  <a:srgbClr val="FFC000"/>
                </a:solidFill>
              </a:rPr>
              <a:t> </a:t>
            </a:r>
            <a:r>
              <a:rPr lang="en-US" altLang="zh-CN" b="1"/>
              <a:t> </a:t>
            </a:r>
            <a:r>
              <a:rPr lang="en-US" altLang="zh-CN" b="1">
                <a:solidFill>
                  <a:schemeClr val="tx1"/>
                </a:solidFill>
              </a:rPr>
              <a:t> </a:t>
            </a:r>
            <a:r>
              <a:rPr lang="en-US" altLang="zh-CN">
                <a:solidFill>
                  <a:schemeClr val="tx1"/>
                </a:solidFill>
              </a:rPr>
              <a:t>www.origin.com.cn</a:t>
            </a:r>
            <a:r>
              <a:rPr lang="en-US" altLang="zh-CN"/>
              <a:t>  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D3B67-E331-4778-A8A5-885061149AC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Origin Enterprise Solutions Ltd. </a:t>
            </a:r>
            <a:r>
              <a:rPr lang="en-US" altLang="zh-CN" b="1"/>
              <a:t> </a:t>
            </a:r>
            <a:r>
              <a:rPr lang="en-US" altLang="zh-CN" b="1">
                <a:solidFill>
                  <a:srgbClr val="7896B6"/>
                </a:solidFill>
              </a:rPr>
              <a:t>|</a:t>
            </a:r>
            <a:r>
              <a:rPr lang="en-US" altLang="zh-CN" b="1">
                <a:solidFill>
                  <a:srgbClr val="FFC000"/>
                </a:solidFill>
              </a:rPr>
              <a:t> </a:t>
            </a:r>
            <a:r>
              <a:rPr lang="en-US" altLang="zh-CN" b="1"/>
              <a:t> </a:t>
            </a:r>
            <a:r>
              <a:rPr lang="en-US" altLang="zh-CN" b="1">
                <a:solidFill>
                  <a:schemeClr val="tx1"/>
                </a:solidFill>
              </a:rPr>
              <a:t> </a:t>
            </a:r>
            <a:r>
              <a:rPr lang="en-US" altLang="zh-CN">
                <a:solidFill>
                  <a:schemeClr val="tx1"/>
                </a:solidFill>
              </a:rPr>
              <a:t>www.origin.com.cn</a:t>
            </a:r>
            <a:r>
              <a:rPr lang="en-US" altLang="zh-CN"/>
              <a:t>  </a:t>
            </a: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72EC4-F1B5-4811-8A0D-A3074002538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Origin Enterprise Solutions Ltd. </a:t>
            </a:r>
            <a:r>
              <a:rPr lang="en-US" altLang="zh-CN" b="1"/>
              <a:t> </a:t>
            </a:r>
            <a:r>
              <a:rPr lang="en-US" altLang="zh-CN" b="1">
                <a:solidFill>
                  <a:srgbClr val="7896B6"/>
                </a:solidFill>
              </a:rPr>
              <a:t>|</a:t>
            </a:r>
            <a:r>
              <a:rPr lang="en-US" altLang="zh-CN" b="1">
                <a:solidFill>
                  <a:srgbClr val="FFC000"/>
                </a:solidFill>
              </a:rPr>
              <a:t> </a:t>
            </a:r>
            <a:r>
              <a:rPr lang="en-US" altLang="zh-CN" b="1"/>
              <a:t> </a:t>
            </a:r>
            <a:r>
              <a:rPr lang="en-US" altLang="zh-CN" b="1">
                <a:solidFill>
                  <a:schemeClr val="tx1"/>
                </a:solidFill>
              </a:rPr>
              <a:t> </a:t>
            </a:r>
            <a:r>
              <a:rPr lang="en-US" altLang="zh-CN">
                <a:solidFill>
                  <a:schemeClr val="tx1"/>
                </a:solidFill>
              </a:rPr>
              <a:t>www.origin.com.cn</a:t>
            </a:r>
            <a:r>
              <a:rPr lang="en-US" altLang="zh-CN"/>
              <a:t> 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FFA7C-7891-45BC-BBFE-441BCFF9432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Origin Enterprise Solutions Ltd. </a:t>
            </a:r>
            <a:r>
              <a:rPr lang="en-US" altLang="zh-CN" b="1"/>
              <a:t> </a:t>
            </a:r>
            <a:r>
              <a:rPr lang="en-US" altLang="zh-CN" b="1">
                <a:solidFill>
                  <a:srgbClr val="7896B6"/>
                </a:solidFill>
              </a:rPr>
              <a:t>|</a:t>
            </a:r>
            <a:r>
              <a:rPr lang="en-US" altLang="zh-CN" b="1">
                <a:solidFill>
                  <a:srgbClr val="FFC000"/>
                </a:solidFill>
              </a:rPr>
              <a:t> </a:t>
            </a:r>
            <a:r>
              <a:rPr lang="en-US" altLang="zh-CN" b="1"/>
              <a:t> </a:t>
            </a:r>
            <a:r>
              <a:rPr lang="en-US" altLang="zh-CN" b="1">
                <a:solidFill>
                  <a:schemeClr val="tx1"/>
                </a:solidFill>
              </a:rPr>
              <a:t> </a:t>
            </a:r>
            <a:r>
              <a:rPr lang="en-US" altLang="zh-CN">
                <a:solidFill>
                  <a:schemeClr val="tx1"/>
                </a:solidFill>
              </a:rPr>
              <a:t>www.origin.com.cn</a:t>
            </a:r>
            <a:r>
              <a:rPr lang="en-US" altLang="zh-CN"/>
              <a:t>  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8DF86-2FC5-47E2-84A4-6A6E75506D6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Origin Enterprise Solutions Ltd. </a:t>
            </a:r>
            <a:r>
              <a:rPr lang="en-US" altLang="zh-CN" b="1"/>
              <a:t> </a:t>
            </a:r>
            <a:r>
              <a:rPr lang="en-US" altLang="zh-CN" b="1">
                <a:solidFill>
                  <a:srgbClr val="7896B6"/>
                </a:solidFill>
              </a:rPr>
              <a:t>|</a:t>
            </a:r>
            <a:r>
              <a:rPr lang="en-US" altLang="zh-CN" b="1">
                <a:solidFill>
                  <a:srgbClr val="FFC000"/>
                </a:solidFill>
              </a:rPr>
              <a:t> </a:t>
            </a:r>
            <a:r>
              <a:rPr lang="en-US" altLang="zh-CN" b="1"/>
              <a:t> </a:t>
            </a:r>
            <a:r>
              <a:rPr lang="en-US" altLang="zh-CN" b="1">
                <a:solidFill>
                  <a:schemeClr val="tx1"/>
                </a:solidFill>
              </a:rPr>
              <a:t> </a:t>
            </a:r>
            <a:r>
              <a:rPr lang="en-US" altLang="zh-CN">
                <a:solidFill>
                  <a:schemeClr val="tx1"/>
                </a:solidFill>
              </a:rPr>
              <a:t>www.origin.com.cn</a:t>
            </a:r>
            <a:r>
              <a:rPr lang="en-US" altLang="zh-CN"/>
              <a:t>  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8E63A-541F-41C7-95FE-00A3ECAD9C9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2011/3/9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Origin Enterprise Solutions Ltd. </a:t>
            </a:r>
            <a:r>
              <a:rPr lang="en-US" altLang="zh-CN" b="1"/>
              <a:t> </a:t>
            </a:r>
            <a:r>
              <a:rPr lang="en-US" altLang="zh-CN" b="1">
                <a:solidFill>
                  <a:srgbClr val="7896B6"/>
                </a:solidFill>
              </a:rPr>
              <a:t>|</a:t>
            </a:r>
            <a:r>
              <a:rPr lang="en-US" altLang="zh-CN" b="1">
                <a:solidFill>
                  <a:srgbClr val="FFC000"/>
                </a:solidFill>
              </a:rPr>
              <a:t> </a:t>
            </a:r>
            <a:r>
              <a:rPr lang="en-US" altLang="zh-CN" b="1"/>
              <a:t> </a:t>
            </a:r>
            <a:r>
              <a:rPr lang="en-US" altLang="zh-CN" b="1">
                <a:solidFill>
                  <a:schemeClr val="tx1"/>
                </a:solidFill>
              </a:rPr>
              <a:t> </a:t>
            </a:r>
            <a:r>
              <a:rPr lang="en-US" altLang="zh-CN">
                <a:solidFill>
                  <a:schemeClr val="tx1"/>
                </a:solidFill>
              </a:rPr>
              <a:t>www.origin.com.cn</a:t>
            </a:r>
            <a:r>
              <a:rPr lang="en-US" altLang="zh-CN"/>
              <a:t>  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4B6C6-6CB0-4D28-8768-AED092974FB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Origin Enterprise Solutions Ltd. </a:t>
            </a:r>
            <a:r>
              <a:rPr lang="en-US" altLang="zh-CN" b="1"/>
              <a:t> </a:t>
            </a:r>
            <a:r>
              <a:rPr lang="en-US" altLang="zh-CN" b="1">
                <a:solidFill>
                  <a:srgbClr val="7896B6"/>
                </a:solidFill>
              </a:rPr>
              <a:t>|</a:t>
            </a:r>
            <a:r>
              <a:rPr lang="en-US" altLang="zh-CN" b="1">
                <a:solidFill>
                  <a:srgbClr val="FFC000"/>
                </a:solidFill>
              </a:rPr>
              <a:t> </a:t>
            </a:r>
            <a:r>
              <a:rPr lang="en-US" altLang="zh-CN" b="1"/>
              <a:t> </a:t>
            </a:r>
            <a:r>
              <a:rPr lang="en-US" altLang="zh-CN" b="1">
                <a:solidFill>
                  <a:schemeClr val="tx1"/>
                </a:solidFill>
              </a:rPr>
              <a:t> </a:t>
            </a:r>
            <a:r>
              <a:rPr lang="en-US" altLang="zh-CN">
                <a:solidFill>
                  <a:schemeClr val="tx1"/>
                </a:solidFill>
              </a:rPr>
              <a:t>www.origin.com.cn</a:t>
            </a:r>
            <a:r>
              <a:rPr lang="en-US" altLang="zh-CN"/>
              <a:t>  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736C1-0447-43D2-82B2-933DA8E443C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603408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603408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© Origin Enterprise Solutions Ltd. </a:t>
            </a:r>
            <a:r>
              <a:rPr lang="en-US" altLang="zh-CN" b="1"/>
              <a:t> </a:t>
            </a:r>
            <a:r>
              <a:rPr lang="en-US" altLang="zh-CN" b="1">
                <a:solidFill>
                  <a:srgbClr val="7896B6"/>
                </a:solidFill>
              </a:rPr>
              <a:t>|</a:t>
            </a:r>
            <a:r>
              <a:rPr lang="en-US" altLang="zh-CN" b="1">
                <a:solidFill>
                  <a:srgbClr val="FFC000"/>
                </a:solidFill>
              </a:rPr>
              <a:t> </a:t>
            </a:r>
            <a:r>
              <a:rPr lang="en-US" altLang="zh-CN" b="1"/>
              <a:t> </a:t>
            </a:r>
            <a:r>
              <a:rPr lang="en-US" altLang="zh-CN" b="1">
                <a:solidFill>
                  <a:schemeClr val="tx1"/>
                </a:solidFill>
              </a:rPr>
              <a:t> </a:t>
            </a:r>
            <a:r>
              <a:rPr lang="en-US" altLang="zh-CN">
                <a:solidFill>
                  <a:schemeClr val="tx1"/>
                </a:solidFill>
              </a:rPr>
              <a:t>www.origin.com.cn</a:t>
            </a:r>
            <a:r>
              <a:rPr lang="en-US" altLang="zh-CN"/>
              <a:t>  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8720A-3812-4DD1-80E5-4EFE46E26BB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2011/3/9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2011/3/9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2011/3/9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2011/3/9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2011/3/9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2011/3/9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2011/3/9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2011/3/9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solidFill>
            <a:srgbClr val="48648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25538"/>
            <a:ext cx="8229600" cy="518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8964613" y="0"/>
            <a:ext cx="179387" cy="908050"/>
          </a:xfrm>
          <a:prstGeom prst="rect">
            <a:avLst/>
          </a:prstGeom>
          <a:solidFill>
            <a:srgbClr val="7896B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35600" y="6524625"/>
            <a:ext cx="3054350" cy="1524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b="0">
                <a:solidFill>
                  <a:srgbClr val="A6A6A6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 altLang="zh-CN"/>
              <a:t>© Origin Enterprise Solutions Ltd.  </a:t>
            </a:r>
            <a:r>
              <a:rPr lang="en-US" altLang="zh-CN">
                <a:solidFill>
                  <a:srgbClr val="7896B6"/>
                </a:solidFill>
              </a:rPr>
              <a:t>|</a:t>
            </a:r>
            <a:r>
              <a:rPr lang="en-US" altLang="zh-CN"/>
              <a:t>  </a:t>
            </a:r>
            <a:r>
              <a:rPr lang="en-US" altLang="zh-CN">
                <a:solidFill>
                  <a:schemeClr val="tx1"/>
                </a:solidFill>
              </a:rPr>
              <a:t> www.origin.com.cn</a:t>
            </a:r>
            <a:r>
              <a:rPr lang="en-US" altLang="zh-CN"/>
              <a:t>  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58238" y="6457950"/>
            <a:ext cx="249237" cy="2635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  <a:cs typeface="Arial" charset="0"/>
              </a:defRPr>
            </a:lvl1pPr>
          </a:lstStyle>
          <a:p>
            <a:pPr>
              <a:defRPr/>
            </a:pPr>
            <a:fld id="{C95DAEBC-47BE-4432-9B82-F70B133D6F2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pic>
        <p:nvPicPr>
          <p:cNvPr id="3080" name="Picture 8" descr="Logo-whitegd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79388" y="6445250"/>
            <a:ext cx="1368425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00167" y="3143250"/>
            <a:ext cx="7072362" cy="1752600"/>
          </a:xfrm>
        </p:spPr>
        <p:txBody>
          <a:bodyPr/>
          <a:lstStyle/>
          <a:p>
            <a:pPr algn="ctr"/>
            <a:r>
              <a:rPr lang="en-US" altLang="zh-CN" sz="4000" dirty="0" err="1" smtClean="0">
                <a:solidFill>
                  <a:schemeClr val="accent2">
                    <a:lumMod val="50000"/>
                  </a:schemeClr>
                </a:solidFill>
              </a:rPr>
              <a:t>Teamcenter</a:t>
            </a:r>
            <a:r>
              <a:rPr lang="zh-CN" altLang="en-US" sz="4000" dirty="0" smtClean="0">
                <a:solidFill>
                  <a:schemeClr val="accent2">
                    <a:lumMod val="50000"/>
                  </a:schemeClr>
                </a:solidFill>
              </a:rPr>
              <a:t>客户化开发</a:t>
            </a:r>
            <a:r>
              <a:rPr lang="zh-CN" altLang="en-US" sz="4000" dirty="0" smtClean="0">
                <a:solidFill>
                  <a:schemeClr val="accent2">
                    <a:lumMod val="50000"/>
                  </a:schemeClr>
                </a:solidFill>
              </a:rPr>
              <a:t>（</a:t>
            </a:r>
            <a:r>
              <a:rPr lang="zh-CN" altLang="en-US" sz="4000" dirty="0" smtClean="0">
                <a:solidFill>
                  <a:schemeClr val="accent2">
                    <a:lumMod val="50000"/>
                  </a:schemeClr>
                </a:solidFill>
              </a:rPr>
              <a:t>六</a:t>
            </a:r>
            <a:r>
              <a:rPr lang="zh-CN" altLang="en-US" sz="4000" dirty="0" smtClean="0">
                <a:solidFill>
                  <a:schemeClr val="accent2">
                    <a:lumMod val="50000"/>
                  </a:schemeClr>
                </a:solidFill>
              </a:rPr>
              <a:t>）</a:t>
            </a:r>
            <a:endParaRPr lang="en-US" altLang="zh-CN" sz="4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en-US" altLang="zh-CN" sz="4800" dirty="0" smtClean="0"/>
          </a:p>
          <a:p>
            <a:pPr algn="ctr"/>
            <a:endParaRPr lang="en-US" altLang="zh-CN" sz="4800" dirty="0" smtClean="0"/>
          </a:p>
          <a:p>
            <a:pPr algn="ctr"/>
            <a:endParaRPr lang="zh-CN" altLang="en-US" sz="4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936625"/>
            <a:ext cx="9144000" cy="5948363"/>
          </a:xfrm>
        </p:spPr>
        <p:txBody>
          <a:bodyPr/>
          <a:lstStyle/>
          <a:p>
            <a:pPr>
              <a:defRPr/>
            </a:pPr>
            <a:r>
              <a:rPr lang="en-US" altLang="zh-CN" sz="1300" dirty="0" smtClean="0">
                <a:solidFill>
                  <a:schemeClr val="tx1"/>
                </a:solidFill>
              </a:rPr>
              <a:t/>
            </a:r>
            <a:br>
              <a:rPr lang="en-US" altLang="zh-CN" sz="1300" dirty="0" smtClean="0">
                <a:solidFill>
                  <a:schemeClr val="tx1"/>
                </a:solidFill>
              </a:rPr>
            </a:br>
            <a:r>
              <a:rPr lang="en-US" altLang="zh-CN" sz="1300" cap="none" dirty="0" smtClean="0">
                <a:solidFill>
                  <a:schemeClr val="tx1"/>
                </a:solidFill>
              </a:rPr>
              <a:t> for (</a:t>
            </a:r>
            <a:r>
              <a:rPr lang="en-US" altLang="zh-CN" sz="1300" cap="none" dirty="0" err="1" smtClean="0">
                <a:solidFill>
                  <a:schemeClr val="tx1"/>
                </a:solidFill>
              </a:rPr>
              <a:t>int</a:t>
            </a:r>
            <a:r>
              <a:rPr lang="en-US" altLang="zh-CN" sz="1300" cap="none" dirty="0" smtClean="0">
                <a:solidFill>
                  <a:schemeClr val="tx1"/>
                </a:solidFill>
              </a:rPr>
              <a:t> </a:t>
            </a:r>
            <a:r>
              <a:rPr lang="en-US" altLang="zh-CN" sz="1300" cap="none" dirty="0" err="1" smtClean="0">
                <a:solidFill>
                  <a:schemeClr val="tx1"/>
                </a:solidFill>
              </a:rPr>
              <a:t>i</a:t>
            </a:r>
            <a:r>
              <a:rPr lang="en-US" altLang="zh-CN" sz="1300" cap="none" dirty="0" smtClean="0">
                <a:solidFill>
                  <a:schemeClr val="tx1"/>
                </a:solidFill>
              </a:rPr>
              <a:t> = 0; </a:t>
            </a:r>
            <a:r>
              <a:rPr lang="en-US" altLang="zh-CN" sz="1300" cap="none" dirty="0" err="1" smtClean="0">
                <a:solidFill>
                  <a:schemeClr val="tx1"/>
                </a:solidFill>
              </a:rPr>
              <a:t>i</a:t>
            </a:r>
            <a:r>
              <a:rPr lang="en-US" altLang="zh-CN" sz="1300" cap="none" dirty="0" smtClean="0">
                <a:solidFill>
                  <a:schemeClr val="tx1"/>
                </a:solidFill>
              </a:rPr>
              <a:t> &lt; </a:t>
            </a:r>
            <a:r>
              <a:rPr lang="en-US" altLang="zh-CN" sz="1300" cap="none" dirty="0" err="1" smtClean="0">
                <a:solidFill>
                  <a:schemeClr val="tx1"/>
                </a:solidFill>
              </a:rPr>
              <a:t>savedQueryInput</a:t>
            </a:r>
            <a:r>
              <a:rPr lang="en-US" altLang="zh-CN" sz="1300" cap="none" dirty="0" smtClean="0">
                <a:solidFill>
                  <a:schemeClr val="tx1"/>
                </a:solidFill>
              </a:rPr>
              <a:t>[0].</a:t>
            </a:r>
            <a:r>
              <a:rPr lang="en-US" altLang="zh-CN" sz="1300" cap="none" dirty="0" err="1" smtClean="0">
                <a:solidFill>
                  <a:schemeClr val="tx1"/>
                </a:solidFill>
              </a:rPr>
              <a:t>values.length</a:t>
            </a:r>
            <a:r>
              <a:rPr lang="en-US" altLang="zh-CN" sz="1300" cap="none" dirty="0" smtClean="0">
                <a:solidFill>
                  <a:schemeClr val="tx1"/>
                </a:solidFill>
              </a:rPr>
              <a:t>; </a:t>
            </a:r>
            <a:r>
              <a:rPr lang="en-US" altLang="zh-CN" sz="1300" cap="none" dirty="0" err="1" smtClean="0">
                <a:solidFill>
                  <a:schemeClr val="tx1"/>
                </a:solidFill>
              </a:rPr>
              <a:t>i</a:t>
            </a:r>
            <a:r>
              <a:rPr lang="en-US" altLang="zh-CN" sz="1300" cap="none" dirty="0" smtClean="0">
                <a:solidFill>
                  <a:schemeClr val="tx1"/>
                </a:solidFill>
              </a:rPr>
              <a:t>++) {</a:t>
            </a:r>
            <a:br>
              <a:rPr lang="en-US" altLang="zh-CN" sz="1300" cap="none" dirty="0" smtClean="0">
                <a:solidFill>
                  <a:schemeClr val="tx1"/>
                </a:solidFill>
              </a:rPr>
            </a:br>
            <a:r>
              <a:rPr lang="en-US" altLang="zh-CN" sz="1300" cap="none" dirty="0" smtClean="0">
                <a:solidFill>
                  <a:schemeClr val="tx1"/>
                </a:solidFill>
              </a:rPr>
              <a:t>	        	   </a:t>
            </a:r>
            <a:r>
              <a:rPr lang="en-US" altLang="zh-CN" sz="1300" cap="none" dirty="0" err="1" smtClean="0">
                <a:solidFill>
                  <a:schemeClr val="tx1"/>
                </a:solidFill>
              </a:rPr>
              <a:t>savedQueryInput</a:t>
            </a:r>
            <a:r>
              <a:rPr lang="en-US" altLang="zh-CN" sz="1300" cap="none" dirty="0" smtClean="0">
                <a:solidFill>
                  <a:schemeClr val="tx1"/>
                </a:solidFill>
              </a:rPr>
              <a:t>[0].values[</a:t>
            </a:r>
            <a:r>
              <a:rPr lang="en-US" altLang="zh-CN" sz="1300" cap="none" dirty="0" err="1" smtClean="0">
                <a:solidFill>
                  <a:schemeClr val="tx1"/>
                </a:solidFill>
              </a:rPr>
              <a:t>i</a:t>
            </a:r>
            <a:r>
              <a:rPr lang="en-US" altLang="zh-CN" sz="1300" cap="none" dirty="0" smtClean="0">
                <a:solidFill>
                  <a:schemeClr val="tx1"/>
                </a:solidFill>
              </a:rPr>
              <a:t>] = </a:t>
            </a:r>
            <a:r>
              <a:rPr lang="en-US" altLang="zh-CN" sz="1300" cap="none" dirty="0" err="1" smtClean="0">
                <a:solidFill>
                  <a:schemeClr val="tx1"/>
                </a:solidFill>
              </a:rPr>
              <a:t>valuse</a:t>
            </a:r>
            <a:r>
              <a:rPr lang="en-US" altLang="zh-CN" sz="1300" cap="none" dirty="0" smtClean="0">
                <a:solidFill>
                  <a:schemeClr val="tx1"/>
                </a:solidFill>
              </a:rPr>
              <a:t>[</a:t>
            </a:r>
            <a:r>
              <a:rPr lang="en-US" altLang="zh-CN" sz="1300" cap="none" dirty="0" err="1" smtClean="0">
                <a:solidFill>
                  <a:schemeClr val="tx1"/>
                </a:solidFill>
              </a:rPr>
              <a:t>i</a:t>
            </a:r>
            <a:r>
              <a:rPr lang="en-US" altLang="zh-CN" sz="1300" cap="none" dirty="0" smtClean="0">
                <a:solidFill>
                  <a:schemeClr val="tx1"/>
                </a:solidFill>
              </a:rPr>
              <a:t>];</a:t>
            </a:r>
            <a:br>
              <a:rPr lang="en-US" altLang="zh-CN" sz="1300" cap="none" dirty="0" smtClean="0">
                <a:solidFill>
                  <a:schemeClr val="tx1"/>
                </a:solidFill>
              </a:rPr>
            </a:br>
            <a:r>
              <a:rPr lang="en-US" altLang="zh-CN" sz="1300" cap="none" dirty="0" smtClean="0">
                <a:solidFill>
                  <a:schemeClr val="tx1"/>
                </a:solidFill>
              </a:rPr>
              <a:t>			}        com.teamcenter.services.strong.query._2007_06.SavedQuery.ExecuteSavedQueriesResponse </a:t>
            </a:r>
            <a:r>
              <a:rPr lang="en-US" altLang="zh-CN" sz="1300" cap="none" dirty="0" err="1" smtClean="0">
                <a:solidFill>
                  <a:schemeClr val="tx1"/>
                </a:solidFill>
              </a:rPr>
              <a:t>savedQueryResult</a:t>
            </a:r>
            <a:r>
              <a:rPr lang="en-US" altLang="zh-CN" sz="1300" cap="none" dirty="0" smtClean="0">
                <a:solidFill>
                  <a:schemeClr val="tx1"/>
                </a:solidFill>
              </a:rPr>
              <a:t> = </a:t>
            </a:r>
            <a:r>
              <a:rPr lang="en-US" altLang="zh-CN" sz="1300" cap="none" dirty="0" err="1" smtClean="0">
                <a:solidFill>
                  <a:schemeClr val="tx1"/>
                </a:solidFill>
              </a:rPr>
              <a:t>queryService.executeSavedQueries</a:t>
            </a:r>
            <a:r>
              <a:rPr lang="en-US" altLang="zh-CN" sz="1300" cap="none" dirty="0" smtClean="0">
                <a:solidFill>
                  <a:schemeClr val="tx1"/>
                </a:solidFill>
              </a:rPr>
              <a:t>(</a:t>
            </a:r>
            <a:r>
              <a:rPr lang="en-US" altLang="zh-CN" sz="1300" cap="none" dirty="0" err="1" smtClean="0">
                <a:solidFill>
                  <a:schemeClr val="tx1"/>
                </a:solidFill>
              </a:rPr>
              <a:t>savedQueryInput</a:t>
            </a:r>
            <a:r>
              <a:rPr lang="en-US" altLang="zh-CN" sz="1300" cap="none" dirty="0" smtClean="0">
                <a:solidFill>
                  <a:schemeClr val="tx1"/>
                </a:solidFill>
              </a:rPr>
              <a:t>);</a:t>
            </a:r>
            <a:br>
              <a:rPr lang="en-US" altLang="zh-CN" sz="1300" cap="none" dirty="0" smtClean="0">
                <a:solidFill>
                  <a:schemeClr val="tx1"/>
                </a:solidFill>
              </a:rPr>
            </a:br>
            <a:r>
              <a:rPr lang="en-US" altLang="zh-CN" sz="1300" cap="none" dirty="0" smtClean="0">
                <a:solidFill>
                  <a:schemeClr val="tx1"/>
                </a:solidFill>
              </a:rPr>
              <a:t>	        </a:t>
            </a:r>
            <a:r>
              <a:rPr lang="en-US" altLang="zh-CN" sz="1300" cap="none" dirty="0" err="1" smtClean="0">
                <a:solidFill>
                  <a:schemeClr val="tx1"/>
                </a:solidFill>
              </a:rPr>
              <a:t>SavedQueryResults</a:t>
            </a:r>
            <a:r>
              <a:rPr lang="en-US" altLang="zh-CN" sz="1300" cap="none" dirty="0" smtClean="0">
                <a:solidFill>
                  <a:schemeClr val="tx1"/>
                </a:solidFill>
              </a:rPr>
              <a:t> found = </a:t>
            </a:r>
            <a:r>
              <a:rPr lang="en-US" altLang="zh-CN" sz="1300" cap="none" dirty="0" err="1" smtClean="0">
                <a:solidFill>
                  <a:schemeClr val="tx1"/>
                </a:solidFill>
              </a:rPr>
              <a:t>savedQueryResult.arrayOfResults</a:t>
            </a:r>
            <a:r>
              <a:rPr lang="en-US" altLang="zh-CN" sz="1300" cap="none" dirty="0" smtClean="0">
                <a:solidFill>
                  <a:schemeClr val="tx1"/>
                </a:solidFill>
              </a:rPr>
              <a:t>[0]; </a:t>
            </a:r>
            <a:br>
              <a:rPr lang="en-US" altLang="zh-CN" sz="1300" cap="none" dirty="0" smtClean="0">
                <a:solidFill>
                  <a:schemeClr val="tx1"/>
                </a:solidFill>
              </a:rPr>
            </a:br>
            <a:r>
              <a:rPr lang="en-US" altLang="zh-CN" sz="1300" cap="none" dirty="0" smtClean="0">
                <a:solidFill>
                  <a:schemeClr val="tx1"/>
                </a:solidFill>
              </a:rPr>
              <a:t>			</a:t>
            </a:r>
            <a:br>
              <a:rPr lang="en-US" altLang="zh-CN" sz="1300" cap="none" dirty="0" smtClean="0">
                <a:solidFill>
                  <a:schemeClr val="tx1"/>
                </a:solidFill>
              </a:rPr>
            </a:br>
            <a:r>
              <a:rPr lang="en-US" altLang="zh-CN" sz="1300" cap="none" dirty="0" smtClean="0">
                <a:solidFill>
                  <a:schemeClr val="tx1"/>
                </a:solidFill>
              </a:rPr>
              <a:t>			</a:t>
            </a:r>
            <a:r>
              <a:rPr lang="en-US" altLang="zh-CN" sz="1300" cap="none" dirty="0" err="1" smtClean="0">
                <a:solidFill>
                  <a:schemeClr val="tx1"/>
                </a:solidFill>
              </a:rPr>
              <a:t>ModelObject</a:t>
            </a:r>
            <a:r>
              <a:rPr lang="en-US" altLang="zh-CN" sz="1300" cap="none" dirty="0" smtClean="0">
                <a:solidFill>
                  <a:schemeClr val="tx1"/>
                </a:solidFill>
              </a:rPr>
              <a:t>[] object = </a:t>
            </a:r>
            <a:r>
              <a:rPr lang="en-US" altLang="zh-CN" sz="1300" cap="none" dirty="0" err="1" smtClean="0">
                <a:solidFill>
                  <a:schemeClr val="tx1"/>
                </a:solidFill>
              </a:rPr>
              <a:t>found.objects</a:t>
            </a:r>
            <a:r>
              <a:rPr lang="en-US" altLang="zh-CN" sz="1300" cap="none" dirty="0" smtClean="0">
                <a:solidFill>
                  <a:schemeClr val="tx1"/>
                </a:solidFill>
              </a:rPr>
              <a:t>;</a:t>
            </a:r>
            <a:br>
              <a:rPr lang="en-US" altLang="zh-CN" sz="1300" cap="none" dirty="0" smtClean="0">
                <a:solidFill>
                  <a:schemeClr val="tx1"/>
                </a:solidFill>
              </a:rPr>
            </a:br>
            <a:r>
              <a:rPr lang="en-US" altLang="zh-CN" sz="1300" cap="none" dirty="0" smtClean="0">
                <a:solidFill>
                  <a:schemeClr val="tx1"/>
                </a:solidFill>
              </a:rPr>
              <a:t>			</a:t>
            </a:r>
            <a:br>
              <a:rPr lang="en-US" altLang="zh-CN" sz="1300" cap="none" dirty="0" smtClean="0">
                <a:solidFill>
                  <a:schemeClr val="tx1"/>
                </a:solidFill>
              </a:rPr>
            </a:br>
            <a:r>
              <a:rPr lang="en-US" altLang="zh-CN" sz="1300" cap="none" dirty="0" smtClean="0">
                <a:solidFill>
                  <a:schemeClr val="tx1"/>
                </a:solidFill>
              </a:rPr>
              <a:t>			for (</a:t>
            </a:r>
            <a:r>
              <a:rPr lang="en-US" altLang="zh-CN" sz="1300" cap="none" dirty="0" err="1" smtClean="0">
                <a:solidFill>
                  <a:schemeClr val="tx1"/>
                </a:solidFill>
              </a:rPr>
              <a:t>int</a:t>
            </a:r>
            <a:r>
              <a:rPr lang="en-US" altLang="zh-CN" sz="1300" cap="none" dirty="0" smtClean="0">
                <a:solidFill>
                  <a:schemeClr val="tx1"/>
                </a:solidFill>
              </a:rPr>
              <a:t> </a:t>
            </a:r>
            <a:r>
              <a:rPr lang="en-US" altLang="zh-CN" sz="1300" cap="none" dirty="0" err="1" smtClean="0">
                <a:solidFill>
                  <a:schemeClr val="tx1"/>
                </a:solidFill>
              </a:rPr>
              <a:t>i</a:t>
            </a:r>
            <a:r>
              <a:rPr lang="en-US" altLang="zh-CN" sz="1300" cap="none" dirty="0" smtClean="0">
                <a:solidFill>
                  <a:schemeClr val="tx1"/>
                </a:solidFill>
              </a:rPr>
              <a:t> = 0; </a:t>
            </a:r>
            <a:r>
              <a:rPr lang="en-US" altLang="zh-CN" sz="1300" cap="none" dirty="0" err="1" smtClean="0">
                <a:solidFill>
                  <a:schemeClr val="tx1"/>
                </a:solidFill>
              </a:rPr>
              <a:t>i</a:t>
            </a:r>
            <a:r>
              <a:rPr lang="en-US" altLang="zh-CN" sz="1300" cap="none" dirty="0" smtClean="0">
                <a:solidFill>
                  <a:schemeClr val="tx1"/>
                </a:solidFill>
              </a:rPr>
              <a:t> &lt; </a:t>
            </a:r>
            <a:r>
              <a:rPr lang="en-US" altLang="zh-CN" sz="1300" cap="none" dirty="0" err="1" smtClean="0">
                <a:solidFill>
                  <a:schemeClr val="tx1"/>
                </a:solidFill>
              </a:rPr>
              <a:t>object.length</a:t>
            </a:r>
            <a:r>
              <a:rPr lang="en-US" altLang="zh-CN" sz="1300" cap="none" dirty="0" smtClean="0">
                <a:solidFill>
                  <a:schemeClr val="tx1"/>
                </a:solidFill>
              </a:rPr>
              <a:t>; </a:t>
            </a:r>
            <a:r>
              <a:rPr lang="en-US" altLang="zh-CN" sz="1300" cap="none" dirty="0" err="1" smtClean="0">
                <a:solidFill>
                  <a:schemeClr val="tx1"/>
                </a:solidFill>
              </a:rPr>
              <a:t>i</a:t>
            </a:r>
            <a:r>
              <a:rPr lang="en-US" altLang="zh-CN" sz="1300" cap="none" dirty="0" smtClean="0">
                <a:solidFill>
                  <a:schemeClr val="tx1"/>
                </a:solidFill>
              </a:rPr>
              <a:t>++) {</a:t>
            </a:r>
            <a:br>
              <a:rPr lang="en-US" altLang="zh-CN" sz="1300" cap="none" dirty="0" smtClean="0">
                <a:solidFill>
                  <a:schemeClr val="tx1"/>
                </a:solidFill>
              </a:rPr>
            </a:br>
            <a:r>
              <a:rPr lang="en-US" altLang="zh-CN" sz="1300" cap="none" dirty="0" smtClean="0">
                <a:solidFill>
                  <a:schemeClr val="tx1"/>
                </a:solidFill>
              </a:rPr>
              <a:t>				try {</a:t>
            </a:r>
            <a:br>
              <a:rPr lang="en-US" altLang="zh-CN" sz="1300" cap="none" dirty="0" smtClean="0">
                <a:solidFill>
                  <a:schemeClr val="tx1"/>
                </a:solidFill>
              </a:rPr>
            </a:br>
            <a:r>
              <a:rPr lang="en-US" altLang="zh-CN" sz="1300" cap="none" dirty="0" smtClean="0">
                <a:solidFill>
                  <a:schemeClr val="tx1"/>
                </a:solidFill>
              </a:rPr>
              <a:t>					Schedule sc = (Schedule) object[</a:t>
            </a:r>
            <a:r>
              <a:rPr lang="en-US" altLang="zh-CN" sz="1300" cap="none" dirty="0" err="1" smtClean="0">
                <a:solidFill>
                  <a:schemeClr val="tx1"/>
                </a:solidFill>
              </a:rPr>
              <a:t>i</a:t>
            </a:r>
            <a:r>
              <a:rPr lang="en-US" altLang="zh-CN" sz="1300" cap="none" dirty="0" smtClean="0">
                <a:solidFill>
                  <a:schemeClr val="tx1"/>
                </a:solidFill>
              </a:rPr>
              <a:t>];</a:t>
            </a:r>
            <a:br>
              <a:rPr lang="en-US" altLang="zh-CN" sz="1300" cap="none" dirty="0" smtClean="0">
                <a:solidFill>
                  <a:schemeClr val="tx1"/>
                </a:solidFill>
              </a:rPr>
            </a:br>
            <a:r>
              <a:rPr lang="en-US" altLang="zh-CN" sz="1300" cap="none" dirty="0" smtClean="0">
                <a:solidFill>
                  <a:schemeClr val="tx1"/>
                </a:solidFill>
              </a:rPr>
              <a:t>					</a:t>
            </a:r>
            <a:r>
              <a:rPr lang="en-US" altLang="zh-CN" sz="1300" cap="none" dirty="0" err="1" smtClean="0">
                <a:solidFill>
                  <a:schemeClr val="tx1"/>
                </a:solidFill>
              </a:rPr>
              <a:t>yq.loadobject</a:t>
            </a:r>
            <a:r>
              <a:rPr lang="en-US" altLang="zh-CN" sz="1300" cap="none" dirty="0" smtClean="0">
                <a:solidFill>
                  <a:schemeClr val="tx1"/>
                </a:solidFill>
              </a:rPr>
              <a:t>(</a:t>
            </a:r>
            <a:r>
              <a:rPr lang="en-US" altLang="zh-CN" sz="1300" cap="none" dirty="0" err="1" smtClean="0">
                <a:solidFill>
                  <a:schemeClr val="tx1"/>
                </a:solidFill>
              </a:rPr>
              <a:t>session,sc,"sch_summary_task</a:t>
            </a:r>
            <a:r>
              <a:rPr lang="en-US" altLang="zh-CN" sz="1300" cap="none" dirty="0" smtClean="0">
                <a:solidFill>
                  <a:schemeClr val="tx1"/>
                </a:solidFill>
              </a:rPr>
              <a:t>");</a:t>
            </a:r>
            <a:br>
              <a:rPr lang="en-US" altLang="zh-CN" sz="1300" cap="none" dirty="0" smtClean="0">
                <a:solidFill>
                  <a:schemeClr val="tx1"/>
                </a:solidFill>
              </a:rPr>
            </a:br>
            <a:r>
              <a:rPr lang="en-US" altLang="zh-CN" sz="1300" cap="none" dirty="0" smtClean="0">
                <a:solidFill>
                  <a:schemeClr val="tx1"/>
                </a:solidFill>
              </a:rPr>
              <a:t>					</a:t>
            </a:r>
            <a:r>
              <a:rPr lang="en-US" altLang="zh-CN" sz="1300" cap="none" dirty="0" err="1" smtClean="0">
                <a:solidFill>
                  <a:schemeClr val="tx1"/>
                </a:solidFill>
              </a:rPr>
              <a:t>ModelObject</a:t>
            </a:r>
            <a:r>
              <a:rPr lang="en-US" altLang="zh-CN" sz="1300" cap="none" dirty="0" smtClean="0">
                <a:solidFill>
                  <a:schemeClr val="tx1"/>
                </a:solidFill>
              </a:rPr>
              <a:t> </a:t>
            </a:r>
            <a:r>
              <a:rPr lang="en-US" altLang="zh-CN" sz="1300" cap="none" dirty="0" err="1" smtClean="0">
                <a:solidFill>
                  <a:schemeClr val="tx1"/>
                </a:solidFill>
              </a:rPr>
              <a:t>schs</a:t>
            </a:r>
            <a:r>
              <a:rPr lang="en-US" altLang="zh-CN" sz="1300" cap="none" dirty="0" smtClean="0">
                <a:solidFill>
                  <a:schemeClr val="tx1"/>
                </a:solidFill>
              </a:rPr>
              <a:t> = </a:t>
            </a:r>
            <a:r>
              <a:rPr lang="en-US" altLang="zh-CN" sz="1300" cap="none" dirty="0" err="1" smtClean="0">
                <a:solidFill>
                  <a:schemeClr val="tx1"/>
                </a:solidFill>
              </a:rPr>
              <a:t>sc.getProperty</a:t>
            </a:r>
            <a:r>
              <a:rPr lang="en-US" altLang="zh-CN" sz="1300" cap="none" dirty="0" smtClean="0">
                <a:solidFill>
                  <a:schemeClr val="tx1"/>
                </a:solidFill>
              </a:rPr>
              <a:t>("</a:t>
            </a:r>
            <a:r>
              <a:rPr lang="en-US" altLang="zh-CN" sz="1300" cap="none" dirty="0" err="1" smtClean="0">
                <a:solidFill>
                  <a:schemeClr val="tx1"/>
                </a:solidFill>
              </a:rPr>
              <a:t>sch_summary_task</a:t>
            </a:r>
            <a:r>
              <a:rPr lang="en-US" altLang="zh-CN" sz="1300" cap="none" dirty="0" smtClean="0">
                <a:solidFill>
                  <a:schemeClr val="tx1"/>
                </a:solidFill>
              </a:rPr>
              <a:t>").</a:t>
            </a:r>
            <a:r>
              <a:rPr lang="en-US" altLang="zh-CN" sz="1300" cap="none" dirty="0" err="1" smtClean="0">
                <a:solidFill>
                  <a:schemeClr val="tx1"/>
                </a:solidFill>
              </a:rPr>
              <a:t>getModelObjectValue</a:t>
            </a:r>
            <a:r>
              <a:rPr lang="en-US" altLang="zh-CN" sz="1300" cap="none" dirty="0" smtClean="0">
                <a:solidFill>
                  <a:schemeClr val="tx1"/>
                </a:solidFill>
              </a:rPr>
              <a:t>();</a:t>
            </a:r>
            <a:br>
              <a:rPr lang="en-US" altLang="zh-CN" sz="1300" cap="none" dirty="0" smtClean="0">
                <a:solidFill>
                  <a:schemeClr val="tx1"/>
                </a:solidFill>
              </a:rPr>
            </a:br>
            <a:r>
              <a:rPr lang="en-US" altLang="zh-CN" sz="1300" cap="none" dirty="0" smtClean="0">
                <a:solidFill>
                  <a:schemeClr val="tx1"/>
                </a:solidFill>
              </a:rPr>
              <a:t>					</a:t>
            </a:r>
            <a:r>
              <a:rPr lang="en-US" altLang="zh-CN" sz="1300" cap="none" dirty="0" err="1" smtClean="0">
                <a:solidFill>
                  <a:schemeClr val="tx1"/>
                </a:solidFill>
              </a:rPr>
              <a:t>yq.loadobject</a:t>
            </a:r>
            <a:r>
              <a:rPr lang="en-US" altLang="zh-CN" sz="1300" cap="none" dirty="0" smtClean="0">
                <a:solidFill>
                  <a:schemeClr val="tx1"/>
                </a:solidFill>
              </a:rPr>
              <a:t>(</a:t>
            </a:r>
            <a:r>
              <a:rPr lang="en-US" altLang="zh-CN" sz="1300" cap="none" dirty="0" err="1" smtClean="0">
                <a:solidFill>
                  <a:schemeClr val="tx1"/>
                </a:solidFill>
              </a:rPr>
              <a:t>session,schs,"actual_finish_date</a:t>
            </a:r>
            <a:r>
              <a:rPr lang="en-US" altLang="zh-CN" sz="1300" cap="none" dirty="0" smtClean="0">
                <a:solidFill>
                  <a:schemeClr val="tx1"/>
                </a:solidFill>
              </a:rPr>
              <a:t>");</a:t>
            </a:r>
            <a:br>
              <a:rPr lang="en-US" altLang="zh-CN" sz="1300" cap="none" dirty="0" smtClean="0">
                <a:solidFill>
                  <a:schemeClr val="tx1"/>
                </a:solidFill>
              </a:rPr>
            </a:br>
            <a:r>
              <a:rPr lang="en-US" altLang="zh-CN" sz="1300" cap="none" dirty="0" smtClean="0">
                <a:solidFill>
                  <a:schemeClr val="tx1"/>
                </a:solidFill>
              </a:rPr>
              <a:t>					Calendar </a:t>
            </a:r>
            <a:r>
              <a:rPr lang="en-US" altLang="zh-CN" sz="1300" cap="none" dirty="0" err="1" smtClean="0">
                <a:solidFill>
                  <a:schemeClr val="tx1"/>
                </a:solidFill>
              </a:rPr>
              <a:t>tpstrs</a:t>
            </a:r>
            <a:r>
              <a:rPr lang="en-US" altLang="zh-CN" sz="1300" cap="none" dirty="0" smtClean="0">
                <a:solidFill>
                  <a:schemeClr val="tx1"/>
                </a:solidFill>
              </a:rPr>
              <a:t> = </a:t>
            </a:r>
            <a:r>
              <a:rPr lang="en-US" altLang="zh-CN" sz="1300" cap="none" dirty="0" err="1" smtClean="0">
                <a:solidFill>
                  <a:schemeClr val="tx1"/>
                </a:solidFill>
              </a:rPr>
              <a:t>schs.getProperty</a:t>
            </a:r>
            <a:r>
              <a:rPr lang="en-US" altLang="zh-CN" sz="1300" cap="none" dirty="0" smtClean="0">
                <a:solidFill>
                  <a:schemeClr val="tx1"/>
                </a:solidFill>
              </a:rPr>
              <a:t>("</a:t>
            </a:r>
            <a:r>
              <a:rPr lang="en-US" altLang="zh-CN" sz="1300" cap="none" dirty="0" err="1" smtClean="0">
                <a:solidFill>
                  <a:schemeClr val="tx1"/>
                </a:solidFill>
              </a:rPr>
              <a:t>actual_finish_date</a:t>
            </a:r>
            <a:r>
              <a:rPr lang="en-US" altLang="zh-CN" sz="1300" cap="none" dirty="0" smtClean="0">
                <a:solidFill>
                  <a:schemeClr val="tx1"/>
                </a:solidFill>
              </a:rPr>
              <a:t>").</a:t>
            </a:r>
            <a:r>
              <a:rPr lang="en-US" altLang="zh-CN" sz="1300" cap="none" dirty="0" err="1" smtClean="0">
                <a:solidFill>
                  <a:schemeClr val="tx1"/>
                </a:solidFill>
              </a:rPr>
              <a:t>getDateValue</a:t>
            </a:r>
            <a:r>
              <a:rPr lang="en-US" altLang="zh-CN" sz="1300" cap="none" dirty="0" smtClean="0">
                <a:solidFill>
                  <a:schemeClr val="tx1"/>
                </a:solidFill>
              </a:rPr>
              <a:t>();</a:t>
            </a:r>
            <a:br>
              <a:rPr lang="en-US" altLang="zh-CN" sz="1300" cap="none" dirty="0" smtClean="0">
                <a:solidFill>
                  <a:schemeClr val="tx1"/>
                </a:solidFill>
              </a:rPr>
            </a:br>
            <a:r>
              <a:rPr lang="en-US" altLang="zh-CN" sz="1300" cap="none" dirty="0" smtClean="0">
                <a:solidFill>
                  <a:schemeClr val="tx1"/>
                </a:solidFill>
              </a:rPr>
              <a:t>					if(</a:t>
            </a:r>
            <a:r>
              <a:rPr lang="en-US" altLang="zh-CN" sz="1300" cap="none" dirty="0" err="1" smtClean="0">
                <a:solidFill>
                  <a:schemeClr val="tx1"/>
                </a:solidFill>
              </a:rPr>
              <a:t>tpstrs</a:t>
            </a:r>
            <a:r>
              <a:rPr lang="en-US" altLang="zh-CN" sz="1300" cap="none" dirty="0" smtClean="0">
                <a:solidFill>
                  <a:schemeClr val="tx1"/>
                </a:solidFill>
              </a:rPr>
              <a:t> != null)</a:t>
            </a:r>
            <a:br>
              <a:rPr lang="en-US" altLang="zh-CN" sz="1300" cap="none" dirty="0" smtClean="0">
                <a:solidFill>
                  <a:schemeClr val="tx1"/>
                </a:solidFill>
              </a:rPr>
            </a:br>
            <a:r>
              <a:rPr lang="en-US" altLang="zh-CN" sz="1300" cap="none" dirty="0" smtClean="0">
                <a:solidFill>
                  <a:schemeClr val="tx1"/>
                </a:solidFill>
              </a:rPr>
              <a:t>						continue;</a:t>
            </a:r>
            <a:br>
              <a:rPr lang="en-US" altLang="zh-CN" sz="1300" cap="none" dirty="0" smtClean="0">
                <a:solidFill>
                  <a:schemeClr val="tx1"/>
                </a:solidFill>
              </a:rPr>
            </a:br>
            <a:r>
              <a:rPr lang="en-US" altLang="zh-CN" sz="1300" cap="none" dirty="0" smtClean="0">
                <a:solidFill>
                  <a:schemeClr val="tx1"/>
                </a:solidFill>
              </a:rPr>
              <a:t>				    if(!</a:t>
            </a:r>
            <a:r>
              <a:rPr lang="en-US" altLang="zh-CN" sz="1300" cap="none" dirty="0" err="1" smtClean="0">
                <a:solidFill>
                  <a:schemeClr val="tx1"/>
                </a:solidFill>
              </a:rPr>
              <a:t>v_Schedule.contains</a:t>
            </a:r>
            <a:r>
              <a:rPr lang="en-US" altLang="zh-CN" sz="1300" cap="none" dirty="0" smtClean="0">
                <a:solidFill>
                  <a:schemeClr val="tx1"/>
                </a:solidFill>
              </a:rPr>
              <a:t>(sc))</a:t>
            </a:r>
            <a:br>
              <a:rPr lang="en-US" altLang="zh-CN" sz="1300" cap="none" dirty="0" smtClean="0">
                <a:solidFill>
                  <a:schemeClr val="tx1"/>
                </a:solidFill>
              </a:rPr>
            </a:br>
            <a:r>
              <a:rPr lang="en-US" altLang="zh-CN" sz="1300" cap="none" dirty="0" smtClean="0">
                <a:solidFill>
                  <a:schemeClr val="tx1"/>
                </a:solidFill>
              </a:rPr>
              <a:t>				    {</a:t>
            </a:r>
            <a:br>
              <a:rPr lang="en-US" altLang="zh-CN" sz="1300" cap="none" dirty="0" smtClean="0">
                <a:solidFill>
                  <a:schemeClr val="tx1"/>
                </a:solidFill>
              </a:rPr>
            </a:br>
            <a:r>
              <a:rPr lang="en-US" altLang="zh-CN" sz="1300" cap="none" dirty="0" smtClean="0">
                <a:solidFill>
                  <a:schemeClr val="tx1"/>
                </a:solidFill>
              </a:rPr>
              <a:t>				    	v_Schedule.add(sc) ;</a:t>
            </a:r>
            <a:br>
              <a:rPr lang="en-US" altLang="zh-CN" sz="1300" cap="none" dirty="0" smtClean="0">
                <a:solidFill>
                  <a:schemeClr val="tx1"/>
                </a:solidFill>
              </a:rPr>
            </a:br>
            <a:r>
              <a:rPr lang="en-US" altLang="zh-CN" sz="1300" cap="none" dirty="0" smtClean="0">
                <a:solidFill>
                  <a:schemeClr val="tx1"/>
                </a:solidFill>
              </a:rPr>
              <a:t>				    }</a:t>
            </a:r>
            <a:br>
              <a:rPr lang="en-US" altLang="zh-CN" sz="1300" cap="none" dirty="0" smtClean="0">
                <a:solidFill>
                  <a:schemeClr val="tx1"/>
                </a:solidFill>
              </a:rPr>
            </a:br>
            <a:r>
              <a:rPr lang="en-US" altLang="zh-CN" sz="1300" cap="none" dirty="0" smtClean="0">
                <a:solidFill>
                  <a:schemeClr val="tx1"/>
                </a:solidFill>
              </a:rPr>
              <a:t>				</a:t>
            </a:r>
            <a:endParaRPr lang="zh-CN" altLang="en-US" sz="1300" dirty="0"/>
          </a:p>
        </p:txBody>
      </p:sp>
      <p:sp>
        <p:nvSpPr>
          <p:cNvPr id="19459" name="页脚占位符 3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smtClean="0"/>
              <a:t>© Origin Enterprise Solutions Ltd. </a:t>
            </a:r>
            <a:r>
              <a:rPr lang="en-US" altLang="zh-CN" b="1" smtClean="0"/>
              <a:t> </a:t>
            </a:r>
            <a:r>
              <a:rPr lang="en-US" altLang="zh-CN" b="1" smtClean="0">
                <a:solidFill>
                  <a:srgbClr val="7896B6"/>
                </a:solidFill>
              </a:rPr>
              <a:t>|</a:t>
            </a:r>
            <a:r>
              <a:rPr lang="en-US" altLang="zh-CN" b="1" smtClean="0">
                <a:solidFill>
                  <a:srgbClr val="FFC000"/>
                </a:solidFill>
              </a:rPr>
              <a:t> </a:t>
            </a:r>
            <a:r>
              <a:rPr lang="en-US" altLang="zh-CN" b="1" smtClean="0"/>
              <a:t> </a:t>
            </a:r>
            <a:r>
              <a:rPr lang="en-US" altLang="zh-CN" b="1" smtClean="0">
                <a:solidFill>
                  <a:schemeClr val="tx1"/>
                </a:solidFill>
              </a:rPr>
              <a:t> </a:t>
            </a:r>
            <a:r>
              <a:rPr lang="en-US" altLang="zh-CN" smtClean="0">
                <a:solidFill>
                  <a:schemeClr val="tx1"/>
                </a:solidFill>
              </a:rPr>
              <a:t>www.origin.com.cn</a:t>
            </a:r>
            <a:r>
              <a:rPr lang="en-US" altLang="zh-CN" smtClean="0"/>
              <a:t>  </a:t>
            </a:r>
          </a:p>
        </p:txBody>
      </p:sp>
      <p:sp>
        <p:nvSpPr>
          <p:cNvPr id="19460" name="灯片编号占位符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A8B7E66-01CE-4049-BCBD-5044F1A3F61D}" type="slidenum">
              <a:rPr lang="en-US" altLang="zh-CN" smtClean="0"/>
              <a:pPr/>
              <a:t>10</a:t>
            </a:fld>
            <a:endParaRPr lang="en-US" altLang="zh-CN" smtClean="0"/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标题 1"/>
          <p:cNvSpPr>
            <a:spLocks noGrp="1"/>
          </p:cNvSpPr>
          <p:nvPr>
            <p:ph type="title"/>
          </p:nvPr>
        </p:nvSpPr>
        <p:spPr>
          <a:xfrm>
            <a:off x="0" y="908050"/>
            <a:ext cx="9144000" cy="5949950"/>
          </a:xfrm>
        </p:spPr>
        <p:txBody>
          <a:bodyPr/>
          <a:lstStyle/>
          <a:p>
            <a:r>
              <a:rPr lang="en-US" altLang="zh-CN" sz="1300" cap="none" smtClean="0">
                <a:solidFill>
                  <a:schemeClr val="tx1"/>
                </a:solidFill>
              </a:rPr>
              <a:t>} catch (Exception e) {</a:t>
            </a:r>
            <a:br>
              <a:rPr lang="en-US" altLang="zh-CN" sz="1300" cap="none" smtClean="0">
                <a:solidFill>
                  <a:schemeClr val="tx1"/>
                </a:solidFill>
              </a:rPr>
            </a:br>
            <a:r>
              <a:rPr lang="en-US" altLang="zh-CN" sz="1300" cap="none" smtClean="0">
                <a:solidFill>
                  <a:schemeClr val="tx1"/>
                </a:solidFill>
              </a:rPr>
              <a:t>					// TODO Auto-generated catch block</a:t>
            </a:r>
            <a:br>
              <a:rPr lang="en-US" altLang="zh-CN" sz="1300" cap="none" smtClean="0">
                <a:solidFill>
                  <a:schemeClr val="tx1"/>
                </a:solidFill>
              </a:rPr>
            </a:br>
            <a:r>
              <a:rPr lang="en-US" altLang="zh-CN" sz="1300" cap="none" smtClean="0">
                <a:solidFill>
                  <a:schemeClr val="tx1"/>
                </a:solidFill>
              </a:rPr>
              <a:t>					e.printStackTrace();</a:t>
            </a:r>
            <a:br>
              <a:rPr lang="en-US" altLang="zh-CN" sz="1300" cap="none" smtClean="0">
                <a:solidFill>
                  <a:schemeClr val="tx1"/>
                </a:solidFill>
              </a:rPr>
            </a:br>
            <a:r>
              <a:rPr lang="en-US" altLang="zh-CN" sz="1300" cap="none" smtClean="0">
                <a:solidFill>
                  <a:schemeClr val="tx1"/>
                </a:solidFill>
              </a:rPr>
              <a:t>				}</a:t>
            </a:r>
            <a:br>
              <a:rPr lang="en-US" altLang="zh-CN" sz="1300" cap="none" smtClean="0">
                <a:solidFill>
                  <a:schemeClr val="tx1"/>
                </a:solidFill>
              </a:rPr>
            </a:br>
            <a:r>
              <a:rPr lang="en-US" altLang="zh-CN" sz="1300" cap="none" smtClean="0">
                <a:solidFill>
                  <a:schemeClr val="tx1"/>
                </a:solidFill>
              </a:rPr>
              <a:t>			}</a:t>
            </a:r>
            <a:br>
              <a:rPr lang="en-US" altLang="zh-CN" sz="1300" cap="none" smtClean="0">
                <a:solidFill>
                  <a:schemeClr val="tx1"/>
                </a:solidFill>
              </a:rPr>
            </a:br>
            <a:r>
              <a:rPr lang="en-US" altLang="zh-CN" sz="1300" cap="none" smtClean="0">
                <a:solidFill>
                  <a:schemeClr val="tx1"/>
                </a:solidFill>
              </a:rPr>
              <a:t>		} catch (ServiceException e) {</a:t>
            </a:r>
            <a:br>
              <a:rPr lang="en-US" altLang="zh-CN" sz="1300" cap="none" smtClean="0">
                <a:solidFill>
                  <a:schemeClr val="tx1"/>
                </a:solidFill>
              </a:rPr>
            </a:br>
            <a:r>
              <a:rPr lang="en-US" altLang="zh-CN" sz="1300" cap="none" smtClean="0">
                <a:solidFill>
                  <a:schemeClr val="tx1"/>
                </a:solidFill>
              </a:rPr>
              <a:t>			// TODO Auto-generated catch block</a:t>
            </a:r>
            <a:br>
              <a:rPr lang="en-US" altLang="zh-CN" sz="1300" cap="none" smtClean="0">
                <a:solidFill>
                  <a:schemeClr val="tx1"/>
                </a:solidFill>
              </a:rPr>
            </a:br>
            <a:r>
              <a:rPr lang="en-US" altLang="zh-CN" sz="1300" cap="none" smtClean="0">
                <a:solidFill>
                  <a:schemeClr val="tx1"/>
                </a:solidFill>
              </a:rPr>
              <a:t>			e.printStackTrace();</a:t>
            </a:r>
            <a:br>
              <a:rPr lang="en-US" altLang="zh-CN" sz="1300" cap="none" smtClean="0">
                <a:solidFill>
                  <a:schemeClr val="tx1"/>
                </a:solidFill>
              </a:rPr>
            </a:br>
            <a:r>
              <a:rPr lang="en-US" altLang="zh-CN" sz="1300" cap="none" smtClean="0">
                <a:solidFill>
                  <a:schemeClr val="tx1"/>
                </a:solidFill>
              </a:rPr>
              <a:t>		}</a:t>
            </a:r>
            <a:br>
              <a:rPr lang="en-US" altLang="zh-CN" sz="1300" cap="none" smtClean="0">
                <a:solidFill>
                  <a:schemeClr val="tx1"/>
                </a:solidFill>
              </a:rPr>
            </a:br>
            <a:r>
              <a:rPr lang="en-US" altLang="zh-CN" sz="1300" cap="none" smtClean="0">
                <a:solidFill>
                  <a:schemeClr val="tx1"/>
                </a:solidFill>
              </a:rPr>
              <a:t>		return v_Schedule;</a:t>
            </a:r>
            <a:br>
              <a:rPr lang="en-US" altLang="zh-CN" sz="1300" cap="none" smtClean="0">
                <a:solidFill>
                  <a:schemeClr val="tx1"/>
                </a:solidFill>
              </a:rPr>
            </a:br>
            <a:r>
              <a:rPr lang="en-US" altLang="zh-CN" sz="1300" cap="none" smtClean="0">
                <a:solidFill>
                  <a:schemeClr val="tx1"/>
                </a:solidFill>
              </a:rPr>
              <a:t>	}</a:t>
            </a:r>
            <a:endParaRPr lang="zh-CN" altLang="en-US" sz="1300" cap="none" smtClean="0"/>
          </a:p>
        </p:txBody>
      </p:sp>
      <p:sp>
        <p:nvSpPr>
          <p:cNvPr id="20483" name="页脚占位符 3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smtClean="0"/>
              <a:t>© Origin Enterprise Solutions Ltd. </a:t>
            </a:r>
            <a:r>
              <a:rPr lang="en-US" altLang="zh-CN" b="1" smtClean="0"/>
              <a:t> </a:t>
            </a:r>
            <a:r>
              <a:rPr lang="en-US" altLang="zh-CN" b="1" smtClean="0">
                <a:solidFill>
                  <a:srgbClr val="7896B6"/>
                </a:solidFill>
              </a:rPr>
              <a:t>|</a:t>
            </a:r>
            <a:r>
              <a:rPr lang="en-US" altLang="zh-CN" b="1" smtClean="0">
                <a:solidFill>
                  <a:srgbClr val="FFC000"/>
                </a:solidFill>
              </a:rPr>
              <a:t> </a:t>
            </a:r>
            <a:r>
              <a:rPr lang="en-US" altLang="zh-CN" b="1" smtClean="0"/>
              <a:t> </a:t>
            </a:r>
            <a:r>
              <a:rPr lang="en-US" altLang="zh-CN" b="1" smtClean="0">
                <a:solidFill>
                  <a:schemeClr val="tx1"/>
                </a:solidFill>
              </a:rPr>
              <a:t> </a:t>
            </a:r>
            <a:r>
              <a:rPr lang="en-US" altLang="zh-CN" smtClean="0">
                <a:solidFill>
                  <a:schemeClr val="tx1"/>
                </a:solidFill>
              </a:rPr>
              <a:t>www.origin.com.cn</a:t>
            </a:r>
            <a:r>
              <a:rPr lang="en-US" altLang="zh-CN" smtClean="0"/>
              <a:t>  </a:t>
            </a:r>
          </a:p>
        </p:txBody>
      </p:sp>
      <p:sp>
        <p:nvSpPr>
          <p:cNvPr id="20484" name="灯片编号占位符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FCC6ABA-9DF1-43AF-84C2-FAC12B41A91A}" type="slidenum">
              <a:rPr lang="en-US" altLang="zh-CN" smtClean="0"/>
              <a:pPr/>
              <a:t>11</a:t>
            </a:fld>
            <a:endParaRPr lang="en-US" altLang="zh-CN" smtClean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目录</a:t>
            </a:r>
            <a:endParaRPr lang="en-US" altLang="zh-CN" dirty="0" smtClean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571472" y="1214422"/>
            <a:ext cx="8229600" cy="518318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zh-CN" altLang="en-US" sz="4000" dirty="0" smtClean="0">
                <a:latin typeface="Adobe 明體 Std L" pitchFamily="18" charset="-128"/>
                <a:ea typeface="Adobe 明體 Std L" pitchFamily="18" charset="-128"/>
              </a:rPr>
              <a:t>系统查询模块的使用</a:t>
            </a:r>
            <a:endParaRPr lang="en-US" altLang="zh-CN" sz="4000" dirty="0" smtClean="0">
              <a:latin typeface="Adobe 明體 Std L" pitchFamily="18" charset="-128"/>
              <a:ea typeface="Adobe 明體 Std L" pitchFamily="18" charset="-128"/>
            </a:endParaRPr>
          </a:p>
          <a:p>
            <a:pPr>
              <a:buFont typeface="Wingdings" pitchFamily="2" charset="2"/>
              <a:buChar char="Ø"/>
            </a:pPr>
            <a:endParaRPr lang="en-US" altLang="zh-CN" sz="4000" dirty="0" smtClean="0">
              <a:latin typeface="Adobe 明體 Std L" pitchFamily="18" charset="-128"/>
              <a:ea typeface="Adobe 明體 Std L" pitchFamily="18" charset="-128"/>
            </a:endParaRPr>
          </a:p>
          <a:p>
            <a:pPr>
              <a:buFont typeface="Wingdings" pitchFamily="2" charset="2"/>
              <a:buChar char="Ø"/>
            </a:pPr>
            <a:endParaRPr lang="en-US" altLang="zh-CN" sz="4000" dirty="0" smtClean="0">
              <a:latin typeface="Adobe 明體 Std L" pitchFamily="18" charset="-128"/>
              <a:ea typeface="Adobe 明體 Std L" pitchFamily="18" charset="-128"/>
            </a:endParaRPr>
          </a:p>
          <a:p>
            <a:pPr>
              <a:buFont typeface="Wingdings" pitchFamily="2" charset="2"/>
              <a:buChar char="Ø"/>
            </a:pPr>
            <a:endParaRPr lang="en-US" altLang="zh-CN" sz="4000" dirty="0" smtClean="0">
              <a:latin typeface="Adobe 明體 Std L" pitchFamily="18" charset="-128"/>
              <a:ea typeface="Adobe 明體 Std L" pitchFamily="18" charset="-128"/>
            </a:endParaRPr>
          </a:p>
          <a:p>
            <a:pPr>
              <a:buFont typeface="Wingdings" pitchFamily="2" charset="2"/>
              <a:buChar char="Ø"/>
            </a:pPr>
            <a:endParaRPr lang="en-US" altLang="zh-CN" sz="4000" dirty="0" smtClean="0">
              <a:latin typeface="Adobe 明體 Std L" pitchFamily="18" charset="-128"/>
              <a:ea typeface="Adobe 明體 Std L" pitchFamily="18" charset="-128"/>
            </a:endParaRPr>
          </a:p>
          <a:p>
            <a:pPr>
              <a:buFont typeface="Wingdings" pitchFamily="2" charset="2"/>
              <a:buChar char="Ø"/>
            </a:pPr>
            <a:r>
              <a:rPr lang="zh-CN" altLang="en-US" sz="4000" dirty="0" smtClean="0">
                <a:latin typeface="Adobe 明體 Std L" pitchFamily="18" charset="-128"/>
                <a:ea typeface="Adobe 明體 Std L" pitchFamily="18" charset="-128"/>
              </a:rPr>
              <a:t>报表设计</a:t>
            </a:r>
            <a:endParaRPr lang="zh-CN" altLang="en-US" sz="4000" dirty="0" smtClean="0">
              <a:latin typeface="Adobe 明體 Std L" pitchFamily="18" charset="-128"/>
              <a:ea typeface="Adobe 明體 Std L" pitchFamily="18" charset="-128"/>
            </a:endParaRPr>
          </a:p>
          <a:p>
            <a:pPr>
              <a:buNone/>
            </a:pPr>
            <a:endParaRPr lang="en-US" altLang="zh-CN" sz="2400" dirty="0" smtClean="0"/>
          </a:p>
          <a:p>
            <a:pPr>
              <a:buFont typeface="Wingdings" pitchFamily="2" charset="2"/>
              <a:buChar char="Ø"/>
            </a:pPr>
            <a:endParaRPr lang="en-US" altLang="zh-CN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Adobe 明體 Std L" pitchFamily="18" charset="-128"/>
                <a:ea typeface="Adobe 明體 Std L" pitchFamily="18" charset="-128"/>
              </a:rPr>
              <a:t>查询模块的调用</a:t>
            </a:r>
            <a:endParaRPr lang="en-US" altLang="zh-CN" dirty="0" smtClean="0">
              <a:latin typeface="Adobe 明體 Std L" pitchFamily="18" charset="-128"/>
              <a:ea typeface="Adobe 明體 Std L" pitchFamily="18" charset="-128"/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571472" y="1214422"/>
            <a:ext cx="8229600" cy="518318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zh-CN" altLang="en-US" sz="2400" dirty="0" smtClean="0"/>
              <a:t>在</a:t>
            </a:r>
            <a:r>
              <a:rPr lang="en-US" altLang="zh-CN" sz="2400" dirty="0" smtClean="0"/>
              <a:t>TC</a:t>
            </a:r>
            <a:r>
              <a:rPr lang="zh-CN" altLang="en-US" sz="2400" dirty="0" smtClean="0"/>
              <a:t>系统中 ，我们可以利用自定义的查询，查询系统中很多的数据。定义的每个查询都有自己的名称，那么我们在开发中就需要调用我们自己定义查询来查询数据</a:t>
            </a:r>
            <a:endParaRPr lang="en-US" altLang="zh-CN" sz="2400" dirty="0" smtClean="0"/>
          </a:p>
          <a:p>
            <a:pPr>
              <a:buFont typeface="Wingdings" pitchFamily="2" charset="2"/>
              <a:buChar char="Ø"/>
            </a:pPr>
            <a:r>
              <a:rPr lang="zh-CN" altLang="en-US" sz="2400" dirty="0" smtClean="0"/>
              <a:t>系统中定义的查询：</a:t>
            </a:r>
            <a:endParaRPr lang="en-US" altLang="zh-CN" sz="2400" dirty="0" smtClean="0"/>
          </a:p>
          <a:p>
            <a:pPr>
              <a:buFont typeface="Wingdings" pitchFamily="2" charset="2"/>
              <a:buChar char="Ø"/>
            </a:pPr>
            <a:endParaRPr lang="en-US" altLang="zh-CN" sz="2400" dirty="0" smtClean="0"/>
          </a:p>
          <a:p>
            <a:pPr lvl="1">
              <a:buFont typeface="Wingdings" pitchFamily="2" charset="2"/>
              <a:buChar char="Ø"/>
            </a:pPr>
            <a:endParaRPr lang="en-US" altLang="zh-CN" sz="2000" dirty="0" smtClean="0"/>
          </a:p>
          <a:p>
            <a:pPr>
              <a:buFont typeface="Wingdings" pitchFamily="2" charset="2"/>
              <a:buChar char="Ø"/>
            </a:pPr>
            <a:endParaRPr lang="en-US" altLang="zh-CN" sz="2400" dirty="0" smtClean="0"/>
          </a:p>
          <a:p>
            <a:pPr>
              <a:buFont typeface="Wingdings" pitchFamily="2" charset="2"/>
              <a:buChar char="Ø"/>
            </a:pPr>
            <a:endParaRPr lang="en-US" altLang="zh-CN" sz="2400" dirty="0" smtClean="0"/>
          </a:p>
          <a:p>
            <a:pPr>
              <a:buFont typeface="Wingdings" pitchFamily="2" charset="2"/>
              <a:buChar char="Ø"/>
            </a:pPr>
            <a:endParaRPr lang="en-US" altLang="zh-CN" sz="2400" dirty="0" smtClean="0"/>
          </a:p>
        </p:txBody>
      </p:sp>
      <p:pic>
        <p:nvPicPr>
          <p:cNvPr id="8" name="图片 7" descr="捕获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2924944"/>
            <a:ext cx="7488832" cy="344068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Adobe 明體 Std L" pitchFamily="18" charset="-128"/>
                <a:ea typeface="Adobe 明體 Std L" pitchFamily="18" charset="-128"/>
              </a:rPr>
              <a:t>查询调用方式</a:t>
            </a:r>
            <a:endParaRPr lang="en-US" altLang="zh-CN" dirty="0" smtClean="0">
              <a:latin typeface="Adobe 明體 Std L" pitchFamily="18" charset="-128"/>
              <a:ea typeface="Adobe 明體 Std L" pitchFamily="18" charset="-128"/>
            </a:endParaRP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428596" y="1214422"/>
            <a:ext cx="8372476" cy="5183187"/>
          </a:xfrm>
        </p:spPr>
        <p:txBody>
          <a:bodyPr/>
          <a:lstStyle/>
          <a:p>
            <a:pPr>
              <a:buNone/>
            </a:pPr>
            <a:r>
              <a:rPr lang="en-US" altLang="zh-CN" sz="1100" dirty="0" smtClean="0"/>
              <a:t>          public static </a:t>
            </a:r>
            <a:r>
              <a:rPr lang="en-US" altLang="zh-CN" sz="1100" dirty="0" err="1" smtClean="0"/>
              <a:t>TCComponent</a:t>
            </a:r>
            <a:r>
              <a:rPr lang="en-US" altLang="zh-CN" sz="1100" dirty="0" smtClean="0"/>
              <a:t>[] query(</a:t>
            </a:r>
            <a:r>
              <a:rPr lang="en-US" altLang="zh-CN" sz="1100" dirty="0" err="1" smtClean="0"/>
              <a:t>TCSession</a:t>
            </a:r>
            <a:r>
              <a:rPr lang="en-US" altLang="zh-CN" sz="1100" dirty="0" smtClean="0"/>
              <a:t> session ,String </a:t>
            </a:r>
            <a:r>
              <a:rPr lang="en-US" altLang="zh-CN" sz="1100" dirty="0" err="1" smtClean="0"/>
              <a:t>query_name</a:t>
            </a:r>
            <a:r>
              <a:rPr lang="en-US" altLang="zh-CN" sz="1100" dirty="0" smtClean="0"/>
              <a:t>, String[] arg1, String[] arg2)</a:t>
            </a:r>
          </a:p>
          <a:p>
            <a:pPr>
              <a:buNone/>
            </a:pPr>
            <a:r>
              <a:rPr lang="en-US" altLang="zh-CN" sz="1100" dirty="0" smtClean="0"/>
              <a:t>	  {</a:t>
            </a:r>
          </a:p>
          <a:p>
            <a:pPr>
              <a:buNone/>
            </a:pPr>
            <a:r>
              <a:rPr lang="en-US" altLang="zh-CN" sz="1100" dirty="0" smtClean="0"/>
              <a:t>	    </a:t>
            </a:r>
            <a:r>
              <a:rPr lang="en-US" altLang="zh-CN" sz="1100" dirty="0" err="1" smtClean="0"/>
              <a:t>TCComponentContextList</a:t>
            </a:r>
            <a:r>
              <a:rPr lang="en-US" altLang="zh-CN" sz="1100" dirty="0" smtClean="0"/>
              <a:t> </a:t>
            </a:r>
            <a:r>
              <a:rPr lang="en-US" altLang="zh-CN" sz="1100" dirty="0" err="1" smtClean="0"/>
              <a:t>imancomponentcontextlist</a:t>
            </a:r>
            <a:r>
              <a:rPr lang="en-US" altLang="zh-CN" sz="1100" dirty="0" smtClean="0"/>
              <a:t> = null;</a:t>
            </a:r>
          </a:p>
          <a:p>
            <a:pPr>
              <a:buNone/>
            </a:pPr>
            <a:r>
              <a:rPr lang="en-US" altLang="zh-CN" sz="1100" dirty="0" smtClean="0"/>
              <a:t>	    </a:t>
            </a:r>
            <a:r>
              <a:rPr lang="en-US" altLang="zh-CN" sz="1100" dirty="0" err="1" smtClean="0"/>
              <a:t>TCComponent</a:t>
            </a:r>
            <a:r>
              <a:rPr lang="en-US" altLang="zh-CN" sz="1100" dirty="0" smtClean="0"/>
              <a:t>[] component = (</a:t>
            </a:r>
            <a:r>
              <a:rPr lang="en-US" altLang="zh-CN" sz="1100" dirty="0" err="1" smtClean="0"/>
              <a:t>TCComponent</a:t>
            </a:r>
            <a:r>
              <a:rPr lang="en-US" altLang="zh-CN" sz="1100" dirty="0" smtClean="0"/>
              <a:t>[])null;</a:t>
            </a:r>
          </a:p>
          <a:p>
            <a:pPr>
              <a:buNone/>
            </a:pPr>
            <a:r>
              <a:rPr lang="en-US" altLang="zh-CN" sz="1100" dirty="0" smtClean="0"/>
              <a:t>	    try</a:t>
            </a:r>
          </a:p>
          <a:p>
            <a:pPr>
              <a:buNone/>
            </a:pPr>
            <a:r>
              <a:rPr lang="en-US" altLang="zh-CN" sz="1100" dirty="0" smtClean="0"/>
              <a:t>	    {</a:t>
            </a:r>
          </a:p>
          <a:p>
            <a:pPr>
              <a:buNone/>
            </a:pPr>
            <a:r>
              <a:rPr lang="en-US" altLang="zh-CN" sz="1100" dirty="0" smtClean="0"/>
              <a:t>	      </a:t>
            </a:r>
            <a:r>
              <a:rPr lang="en-US" altLang="zh-CN" sz="1100" dirty="0" err="1" smtClean="0"/>
              <a:t>TCComponentQueryType</a:t>
            </a:r>
            <a:r>
              <a:rPr lang="en-US" altLang="zh-CN" sz="1100" dirty="0" smtClean="0"/>
              <a:t> </a:t>
            </a:r>
            <a:r>
              <a:rPr lang="en-US" altLang="zh-CN" sz="1100" dirty="0" err="1" smtClean="0"/>
              <a:t>imancomponentquerytype</a:t>
            </a:r>
            <a:r>
              <a:rPr lang="en-US" altLang="zh-CN" sz="1100" dirty="0" smtClean="0"/>
              <a:t> = </a:t>
            </a:r>
            <a:r>
              <a:rPr lang="en-US" altLang="zh-CN" sz="1100" dirty="0" smtClean="0"/>
              <a:t>   (</a:t>
            </a:r>
            <a:r>
              <a:rPr lang="en-US" altLang="zh-CN" sz="1100" dirty="0" err="1" smtClean="0"/>
              <a:t>TCComponentQueryType</a:t>
            </a:r>
            <a:r>
              <a:rPr lang="en-US" altLang="zh-CN" sz="1100" dirty="0" smtClean="0"/>
              <a:t>)</a:t>
            </a:r>
            <a:r>
              <a:rPr lang="en-US" altLang="zh-CN" sz="1100" dirty="0" err="1" smtClean="0"/>
              <a:t>session.getTypeComponent</a:t>
            </a:r>
            <a:r>
              <a:rPr lang="en-US" altLang="zh-CN" sz="1100" dirty="0" smtClean="0"/>
              <a:t>("</a:t>
            </a:r>
            <a:r>
              <a:rPr lang="en-US" altLang="zh-CN" sz="1100" dirty="0" err="1" smtClean="0"/>
              <a:t>ImanQuery</a:t>
            </a:r>
            <a:r>
              <a:rPr lang="en-US" altLang="zh-CN" sz="1100" dirty="0" smtClean="0"/>
              <a:t>");</a:t>
            </a:r>
          </a:p>
          <a:p>
            <a:pPr>
              <a:buNone/>
            </a:pPr>
            <a:r>
              <a:rPr lang="en-US" altLang="zh-CN" sz="1100" dirty="0" smtClean="0"/>
              <a:t>	      </a:t>
            </a:r>
            <a:r>
              <a:rPr lang="en-US" altLang="zh-CN" sz="1100" dirty="0" err="1" smtClean="0"/>
              <a:t>TCComponentQuery</a:t>
            </a:r>
            <a:r>
              <a:rPr lang="en-US" altLang="zh-CN" sz="1100" dirty="0" smtClean="0"/>
              <a:t> </a:t>
            </a:r>
            <a:r>
              <a:rPr lang="en-US" altLang="zh-CN" sz="1100" dirty="0" err="1" smtClean="0"/>
              <a:t>imancomponentquery</a:t>
            </a:r>
            <a:r>
              <a:rPr lang="en-US" altLang="zh-CN" sz="1100" dirty="0" smtClean="0"/>
              <a:t> = (</a:t>
            </a:r>
            <a:r>
              <a:rPr lang="en-US" altLang="zh-CN" sz="1100" dirty="0" err="1" smtClean="0"/>
              <a:t>TCComponentQuery</a:t>
            </a:r>
            <a:r>
              <a:rPr lang="en-US" altLang="zh-CN" sz="1100" dirty="0" smtClean="0"/>
              <a:t>)</a:t>
            </a:r>
            <a:r>
              <a:rPr lang="en-US" altLang="zh-CN" sz="1100" dirty="0" err="1" smtClean="0"/>
              <a:t>imancomponentquerytype.find</a:t>
            </a:r>
            <a:r>
              <a:rPr lang="en-US" altLang="zh-CN" sz="1100" dirty="0" smtClean="0"/>
              <a:t>(</a:t>
            </a:r>
            <a:r>
              <a:rPr lang="en-US" altLang="zh-CN" sz="1100" dirty="0" err="1" smtClean="0"/>
              <a:t>query_name</a:t>
            </a:r>
            <a:r>
              <a:rPr lang="en-US" altLang="zh-CN" sz="1100" dirty="0" smtClean="0"/>
              <a:t>);</a:t>
            </a:r>
          </a:p>
          <a:p>
            <a:pPr>
              <a:buNone/>
            </a:pPr>
            <a:r>
              <a:rPr lang="en-US" altLang="zh-CN" sz="1100" dirty="0" smtClean="0"/>
              <a:t>	      </a:t>
            </a:r>
            <a:r>
              <a:rPr lang="en-US" altLang="zh-CN" sz="1100" dirty="0" err="1" smtClean="0"/>
              <a:t>TCTextService</a:t>
            </a:r>
            <a:r>
              <a:rPr lang="en-US" altLang="zh-CN" sz="1100" dirty="0" smtClean="0"/>
              <a:t> </a:t>
            </a:r>
            <a:r>
              <a:rPr lang="en-US" altLang="zh-CN" sz="1100" dirty="0" err="1" smtClean="0"/>
              <a:t>imantextservice</a:t>
            </a:r>
            <a:r>
              <a:rPr lang="en-US" altLang="zh-CN" sz="1100" dirty="0" smtClean="0"/>
              <a:t> = </a:t>
            </a:r>
            <a:r>
              <a:rPr lang="en-US" altLang="zh-CN" sz="1100" dirty="0" err="1" smtClean="0"/>
              <a:t>session.getTextService</a:t>
            </a:r>
            <a:r>
              <a:rPr lang="en-US" altLang="zh-CN" sz="1100" dirty="0" smtClean="0"/>
              <a:t>();</a:t>
            </a:r>
          </a:p>
          <a:p>
            <a:pPr>
              <a:buNone/>
            </a:pPr>
            <a:r>
              <a:rPr lang="en-US" altLang="zh-CN" sz="1100" dirty="0" smtClean="0"/>
              <a:t>	      String[] </a:t>
            </a:r>
            <a:r>
              <a:rPr lang="en-US" altLang="zh-CN" sz="1100" dirty="0" err="1" smtClean="0"/>
              <a:t>queryAttribute</a:t>
            </a:r>
            <a:r>
              <a:rPr lang="en-US" altLang="zh-CN" sz="1100" dirty="0" smtClean="0"/>
              <a:t> = new String[arg1.length];</a:t>
            </a:r>
          </a:p>
          <a:p>
            <a:pPr>
              <a:buNone/>
            </a:pPr>
            <a:r>
              <a:rPr lang="en-US" altLang="zh-CN" sz="1100" dirty="0" smtClean="0"/>
              <a:t>	      for (</a:t>
            </a:r>
            <a:r>
              <a:rPr lang="en-US" altLang="zh-CN" sz="1100" dirty="0" err="1" smtClean="0"/>
              <a:t>int</a:t>
            </a:r>
            <a:r>
              <a:rPr lang="en-US" altLang="zh-CN" sz="1100" dirty="0" smtClean="0"/>
              <a:t> </a:t>
            </a:r>
            <a:r>
              <a:rPr lang="en-US" altLang="zh-CN" sz="1100" dirty="0" err="1" smtClean="0"/>
              <a:t>i</a:t>
            </a:r>
            <a:r>
              <a:rPr lang="en-US" altLang="zh-CN" sz="1100" dirty="0" smtClean="0"/>
              <a:t> = 0; </a:t>
            </a:r>
            <a:r>
              <a:rPr lang="en-US" altLang="zh-CN" sz="1100" dirty="0" err="1" smtClean="0"/>
              <a:t>i</a:t>
            </a:r>
            <a:r>
              <a:rPr lang="en-US" altLang="zh-CN" sz="1100" dirty="0" smtClean="0"/>
              <a:t> &lt; arg1.length; ++</a:t>
            </a:r>
            <a:r>
              <a:rPr lang="en-US" altLang="zh-CN" sz="1100" dirty="0" err="1" smtClean="0"/>
              <a:t>i</a:t>
            </a:r>
            <a:r>
              <a:rPr lang="en-US" altLang="zh-CN" sz="1100" dirty="0" smtClean="0"/>
              <a:t>)</a:t>
            </a:r>
          </a:p>
          <a:p>
            <a:pPr>
              <a:buNone/>
            </a:pPr>
            <a:r>
              <a:rPr lang="en-US" altLang="zh-CN" sz="1100" dirty="0" smtClean="0"/>
              <a:t>	        </a:t>
            </a:r>
            <a:r>
              <a:rPr lang="en-US" altLang="zh-CN" sz="1100" dirty="0" err="1" smtClean="0"/>
              <a:t>queryAttribute</a:t>
            </a:r>
            <a:r>
              <a:rPr lang="en-US" altLang="zh-CN" sz="1100" dirty="0" smtClean="0"/>
              <a:t>[</a:t>
            </a:r>
            <a:r>
              <a:rPr lang="en-US" altLang="zh-CN" sz="1100" dirty="0" err="1" smtClean="0"/>
              <a:t>i</a:t>
            </a:r>
            <a:r>
              <a:rPr lang="en-US" altLang="zh-CN" sz="1100" dirty="0" smtClean="0"/>
              <a:t>] = </a:t>
            </a:r>
            <a:r>
              <a:rPr lang="en-US" altLang="zh-CN" sz="1100" dirty="0" err="1" smtClean="0"/>
              <a:t>imantextservice.getTextValue</a:t>
            </a:r>
            <a:r>
              <a:rPr lang="en-US" altLang="zh-CN" sz="1100" dirty="0" smtClean="0"/>
              <a:t>(arg1[</a:t>
            </a:r>
            <a:r>
              <a:rPr lang="en-US" altLang="zh-CN" sz="1100" dirty="0" err="1" smtClean="0"/>
              <a:t>i</a:t>
            </a:r>
            <a:r>
              <a:rPr lang="en-US" altLang="zh-CN" sz="1100" dirty="0" smtClean="0"/>
              <a:t>]);</a:t>
            </a:r>
          </a:p>
          <a:p>
            <a:pPr>
              <a:buNone/>
            </a:pPr>
            <a:endParaRPr lang="en-US" altLang="zh-CN" sz="1100" dirty="0" smtClean="0"/>
          </a:p>
          <a:p>
            <a:pPr>
              <a:buNone/>
            </a:pPr>
            <a:r>
              <a:rPr lang="en-US" altLang="zh-CN" sz="1100" dirty="0" smtClean="0"/>
              <a:t>	      String[] </a:t>
            </a:r>
            <a:r>
              <a:rPr lang="en-US" altLang="zh-CN" sz="1100" dirty="0" err="1" smtClean="0"/>
              <a:t>queryValues</a:t>
            </a:r>
            <a:r>
              <a:rPr lang="en-US" altLang="zh-CN" sz="1100" dirty="0" smtClean="0"/>
              <a:t> = new String[arg2.length];</a:t>
            </a:r>
          </a:p>
          <a:p>
            <a:pPr>
              <a:buNone/>
            </a:pPr>
            <a:r>
              <a:rPr lang="en-US" altLang="zh-CN" sz="1100" dirty="0" smtClean="0"/>
              <a:t>	      for (</a:t>
            </a:r>
            <a:r>
              <a:rPr lang="en-US" altLang="zh-CN" sz="1100" dirty="0" err="1" smtClean="0"/>
              <a:t>int</a:t>
            </a:r>
            <a:r>
              <a:rPr lang="en-US" altLang="zh-CN" sz="1100" dirty="0" smtClean="0"/>
              <a:t> </a:t>
            </a:r>
            <a:r>
              <a:rPr lang="en-US" altLang="zh-CN" sz="1100" dirty="0" err="1" smtClean="0"/>
              <a:t>i</a:t>
            </a:r>
            <a:r>
              <a:rPr lang="en-US" altLang="zh-CN" sz="1100" dirty="0" smtClean="0"/>
              <a:t> = 0; </a:t>
            </a:r>
            <a:r>
              <a:rPr lang="en-US" altLang="zh-CN" sz="1100" dirty="0" err="1" smtClean="0"/>
              <a:t>i</a:t>
            </a:r>
            <a:r>
              <a:rPr lang="en-US" altLang="zh-CN" sz="1100" dirty="0" smtClean="0"/>
              <a:t> &lt; arg2.length; ++</a:t>
            </a:r>
            <a:r>
              <a:rPr lang="en-US" altLang="zh-CN" sz="1100" dirty="0" err="1" smtClean="0"/>
              <a:t>i</a:t>
            </a:r>
            <a:r>
              <a:rPr lang="en-US" altLang="zh-CN" sz="1100" dirty="0" smtClean="0"/>
              <a:t>)</a:t>
            </a:r>
          </a:p>
          <a:p>
            <a:pPr>
              <a:buNone/>
            </a:pPr>
            <a:r>
              <a:rPr lang="en-US" altLang="zh-CN" sz="1100" dirty="0" smtClean="0"/>
              <a:t>	        </a:t>
            </a:r>
            <a:r>
              <a:rPr lang="en-US" altLang="zh-CN" sz="1100" dirty="0" err="1" smtClean="0"/>
              <a:t>queryValues</a:t>
            </a:r>
            <a:r>
              <a:rPr lang="en-US" altLang="zh-CN" sz="1100" dirty="0" smtClean="0"/>
              <a:t>[</a:t>
            </a:r>
            <a:r>
              <a:rPr lang="en-US" altLang="zh-CN" sz="1100" dirty="0" err="1" smtClean="0"/>
              <a:t>i</a:t>
            </a:r>
            <a:r>
              <a:rPr lang="en-US" altLang="zh-CN" sz="1100" dirty="0" smtClean="0"/>
              <a:t>] = arg2[</a:t>
            </a:r>
            <a:r>
              <a:rPr lang="en-US" altLang="zh-CN" sz="1100" dirty="0" err="1" smtClean="0"/>
              <a:t>i</a:t>
            </a:r>
            <a:r>
              <a:rPr lang="en-US" altLang="zh-CN" sz="1100" dirty="0" smtClean="0"/>
              <a:t>];</a:t>
            </a:r>
          </a:p>
          <a:p>
            <a:pPr>
              <a:buNone/>
            </a:pPr>
            <a:endParaRPr lang="en-US" altLang="zh-CN" sz="1100" dirty="0" smtClean="0"/>
          </a:p>
          <a:p>
            <a:pPr>
              <a:buNone/>
            </a:pPr>
            <a:r>
              <a:rPr lang="en-US" altLang="zh-CN" sz="1100" dirty="0" smtClean="0"/>
              <a:t>	      </a:t>
            </a:r>
            <a:r>
              <a:rPr lang="en-US" altLang="zh-CN" sz="1100" dirty="0" err="1" smtClean="0"/>
              <a:t>imancomponentcontextlist</a:t>
            </a:r>
            <a:r>
              <a:rPr lang="en-US" altLang="zh-CN" sz="1100" dirty="0" smtClean="0"/>
              <a:t> = </a:t>
            </a:r>
            <a:r>
              <a:rPr lang="en-US" altLang="zh-CN" sz="1100" dirty="0" err="1" smtClean="0"/>
              <a:t>imancomponentquery.getExecuteResultsList</a:t>
            </a:r>
            <a:r>
              <a:rPr lang="en-US" altLang="zh-CN" sz="1100" dirty="0" smtClean="0"/>
              <a:t>(</a:t>
            </a:r>
            <a:r>
              <a:rPr lang="en-US" altLang="zh-CN" sz="1100" dirty="0" err="1" smtClean="0"/>
              <a:t>queryAttribute</a:t>
            </a:r>
            <a:r>
              <a:rPr lang="en-US" altLang="zh-CN" sz="1100" dirty="0" smtClean="0"/>
              <a:t>, </a:t>
            </a:r>
            <a:r>
              <a:rPr lang="en-US" altLang="zh-CN" sz="1100" dirty="0" err="1" smtClean="0"/>
              <a:t>queryValues</a:t>
            </a:r>
            <a:r>
              <a:rPr lang="en-US" altLang="zh-CN" sz="1100" dirty="0" smtClean="0"/>
              <a:t>);</a:t>
            </a:r>
          </a:p>
          <a:p>
            <a:pPr>
              <a:buNone/>
            </a:pPr>
            <a:r>
              <a:rPr lang="en-US" altLang="zh-CN" sz="1100" dirty="0" smtClean="0"/>
              <a:t>	      component = </a:t>
            </a:r>
            <a:r>
              <a:rPr lang="en-US" altLang="zh-CN" sz="1100" dirty="0" err="1" smtClean="0"/>
              <a:t>imancomponentcontextlist.toTCComponentArray</a:t>
            </a:r>
            <a:r>
              <a:rPr lang="en-US" altLang="zh-CN" sz="1100" dirty="0" smtClean="0"/>
              <a:t>();</a:t>
            </a:r>
          </a:p>
          <a:p>
            <a:pPr>
              <a:buNone/>
            </a:pPr>
            <a:r>
              <a:rPr lang="en-US" altLang="zh-CN" sz="1100" dirty="0" smtClean="0"/>
              <a:t>	    }</a:t>
            </a:r>
          </a:p>
          <a:p>
            <a:pPr>
              <a:buNone/>
            </a:pPr>
            <a:r>
              <a:rPr lang="en-US" altLang="zh-CN" sz="1100" dirty="0" smtClean="0"/>
              <a:t>	    catch (Exception ex)</a:t>
            </a:r>
          </a:p>
          <a:p>
            <a:pPr>
              <a:buNone/>
            </a:pPr>
            <a:r>
              <a:rPr lang="en-US" altLang="zh-CN" sz="1100" dirty="0" smtClean="0"/>
              <a:t>	    {</a:t>
            </a:r>
          </a:p>
          <a:p>
            <a:pPr>
              <a:buNone/>
            </a:pPr>
            <a:r>
              <a:rPr lang="en-US" altLang="zh-CN" sz="1100" dirty="0" smtClean="0"/>
              <a:t>	      </a:t>
            </a:r>
            <a:r>
              <a:rPr lang="en-US" altLang="zh-CN" sz="1100" dirty="0" err="1" smtClean="0"/>
              <a:t>ex.printStackTrace</a:t>
            </a:r>
            <a:r>
              <a:rPr lang="en-US" altLang="zh-CN" sz="1100" dirty="0" smtClean="0"/>
              <a:t>();</a:t>
            </a:r>
          </a:p>
          <a:p>
            <a:pPr>
              <a:buNone/>
            </a:pPr>
            <a:r>
              <a:rPr lang="en-US" altLang="zh-CN" sz="1100" dirty="0" smtClean="0"/>
              <a:t>	    }</a:t>
            </a:r>
          </a:p>
          <a:p>
            <a:pPr>
              <a:buNone/>
            </a:pPr>
            <a:r>
              <a:rPr lang="en-US" altLang="zh-CN" sz="1100" dirty="0" smtClean="0"/>
              <a:t>	    return component;</a:t>
            </a:r>
          </a:p>
          <a:p>
            <a:pPr>
              <a:buNone/>
            </a:pPr>
            <a:r>
              <a:rPr lang="en-US" altLang="zh-CN" sz="1100" dirty="0" smtClean="0"/>
              <a:t>	  }</a:t>
            </a:r>
            <a:endParaRPr lang="en-US" altLang="zh-CN" sz="1100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33265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71472" y="6143644"/>
            <a:ext cx="914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900" b="1" i="0" u="none" strike="noStrike" cap="none" normalizeH="0" baseline="0" dirty="0" smtClean="0">
                <a:ln>
                  <a:noFill/>
                </a:ln>
                <a:solidFill>
                  <a:srgbClr val="0A3C98"/>
                </a:solidFill>
                <a:effectLst/>
                <a:latin typeface="Arial" pitchFamily="34" charset="0"/>
                <a:ea typeface="宋体" pitchFamily="2" charset="-122"/>
                <a:cs typeface="Arial" pitchFamily="34" charset="0"/>
              </a:rPr>
              <a:t>Form displayed in a dialog box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页脚占位符 3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smtClean="0"/>
              <a:t>© Origin Enterprise Solutions Ltd. </a:t>
            </a:r>
            <a:r>
              <a:rPr lang="en-US" altLang="zh-CN" b="1" smtClean="0"/>
              <a:t> </a:t>
            </a:r>
            <a:r>
              <a:rPr lang="en-US" altLang="zh-CN" b="1" smtClean="0">
                <a:solidFill>
                  <a:srgbClr val="7896B6"/>
                </a:solidFill>
              </a:rPr>
              <a:t>|</a:t>
            </a:r>
            <a:r>
              <a:rPr lang="en-US" altLang="zh-CN" b="1" smtClean="0">
                <a:solidFill>
                  <a:srgbClr val="FFC000"/>
                </a:solidFill>
              </a:rPr>
              <a:t> </a:t>
            </a:r>
            <a:r>
              <a:rPr lang="en-US" altLang="zh-CN" b="1" smtClean="0"/>
              <a:t> </a:t>
            </a:r>
            <a:r>
              <a:rPr lang="en-US" altLang="zh-CN" b="1" smtClean="0">
                <a:solidFill>
                  <a:schemeClr val="tx1"/>
                </a:solidFill>
              </a:rPr>
              <a:t> </a:t>
            </a:r>
            <a:r>
              <a:rPr lang="en-US" altLang="zh-CN" smtClean="0">
                <a:solidFill>
                  <a:schemeClr val="tx1"/>
                </a:solidFill>
              </a:rPr>
              <a:t>www.origin.com.cn</a:t>
            </a:r>
            <a:r>
              <a:rPr lang="en-US" altLang="zh-CN" smtClean="0"/>
              <a:t>  </a:t>
            </a:r>
          </a:p>
        </p:txBody>
      </p:sp>
      <p:sp>
        <p:nvSpPr>
          <p:cNvPr id="14339" name="灯片编号占位符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E65757B-835E-4595-80D4-D66AA6DFA6C1}" type="slidenum">
              <a:rPr lang="en-US" altLang="zh-CN" smtClean="0"/>
              <a:pPr/>
              <a:t>5</a:t>
            </a:fld>
            <a:endParaRPr lang="en-US" altLang="zh-CN" smtClean="0"/>
          </a:p>
        </p:txBody>
      </p:sp>
      <p:sp>
        <p:nvSpPr>
          <p:cNvPr id="14340" name="文本占位符 2"/>
          <p:cNvSpPr>
            <a:spLocks noGrp="1"/>
          </p:cNvSpPr>
          <p:nvPr>
            <p:ph type="body" idx="1"/>
          </p:nvPr>
        </p:nvSpPr>
        <p:spPr>
          <a:xfrm>
            <a:off x="611188" y="1016000"/>
            <a:ext cx="7772400" cy="4826000"/>
          </a:xfrm>
        </p:spPr>
        <p:txBody>
          <a:bodyPr anchor="ctr"/>
          <a:lstStyle/>
          <a:p>
            <a:r>
              <a:rPr lang="en-US" altLang="zh-CN" dirty="0" smtClean="0"/>
              <a:t>1.Java</a:t>
            </a:r>
            <a:r>
              <a:rPr lang="zh-CN" altLang="en-US" dirty="0" smtClean="0"/>
              <a:t>报表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2.Java+C</a:t>
            </a:r>
            <a:r>
              <a:rPr lang="zh-CN" altLang="en-US" dirty="0" smtClean="0"/>
              <a:t>报表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3.Java+SOA</a:t>
            </a:r>
            <a:r>
              <a:rPr lang="zh-CN" altLang="en-US" dirty="0" smtClean="0"/>
              <a:t>报表</a:t>
            </a:r>
            <a:endParaRPr lang="en-US" altLang="zh-CN" dirty="0" smtClean="0"/>
          </a:p>
          <a:p>
            <a:endParaRPr lang="zh-CN" altLang="en-US" dirty="0" smtClean="0"/>
          </a:p>
        </p:txBody>
      </p:sp>
      <p:sp>
        <p:nvSpPr>
          <p:cNvPr id="5" name="矩形 4"/>
          <p:cNvSpPr/>
          <p:nvPr/>
        </p:nvSpPr>
        <p:spPr>
          <a:xfrm>
            <a:off x="0" y="260648"/>
            <a:ext cx="68987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200" dirty="0" smtClean="0">
                <a:latin typeface="Adobe 明體 Std L" pitchFamily="18" charset="-128"/>
                <a:ea typeface="Adobe 明體 Std L" pitchFamily="18" charset="-128"/>
              </a:rPr>
              <a:t>TC</a:t>
            </a:r>
            <a:r>
              <a:rPr lang="zh-CN" altLang="en-US" sz="3200" dirty="0" smtClean="0">
                <a:latin typeface="Adobe 明體 Std L" pitchFamily="18" charset="-128"/>
                <a:ea typeface="Adobe 明體 Std L" pitchFamily="18" charset="-128"/>
              </a:rPr>
              <a:t>中的报表</a:t>
            </a:r>
            <a:endParaRPr lang="zh-CN" altLang="en-US" sz="3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981075"/>
            <a:ext cx="8494713" cy="47879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 anchor="ctr"/>
          <a:lstStyle/>
          <a:p>
            <a:pPr>
              <a:defRPr/>
            </a:pPr>
            <a:r>
              <a:rPr lang="en-US" altLang="zh-CN" sz="2000" b="0" dirty="0" smtClean="0">
                <a:solidFill>
                  <a:schemeClr val="tx1"/>
                </a:solidFill>
                <a:latin typeface="+mn-ea"/>
                <a:ea typeface="+mn-ea"/>
              </a:rPr>
              <a:t>1.</a:t>
            </a:r>
            <a:r>
              <a:rPr lang="zh-CN" altLang="en-US" sz="2000" b="0" dirty="0" smtClean="0">
                <a:solidFill>
                  <a:schemeClr val="tx1"/>
                </a:solidFill>
                <a:latin typeface="+mn-ea"/>
                <a:ea typeface="+mn-ea"/>
              </a:rPr>
              <a:t>此种方式是纯</a:t>
            </a:r>
            <a:r>
              <a:rPr lang="en-US" altLang="zh-CN" sz="2000" b="0" dirty="0" smtClean="0">
                <a:solidFill>
                  <a:schemeClr val="tx1"/>
                </a:solidFill>
                <a:latin typeface="+mn-ea"/>
                <a:ea typeface="+mn-ea"/>
              </a:rPr>
              <a:t>java</a:t>
            </a:r>
            <a:r>
              <a:rPr lang="zh-CN" altLang="en-US" sz="2000" b="0" dirty="0" smtClean="0">
                <a:solidFill>
                  <a:schemeClr val="tx1"/>
                </a:solidFill>
                <a:latin typeface="+mn-ea"/>
                <a:ea typeface="+mn-ea"/>
              </a:rPr>
              <a:t>编写，通过各个对象的关系来查找数据，然后</a:t>
            </a:r>
            <a:r>
              <a:rPr lang="en-US" altLang="zh-CN" sz="2000" b="0" dirty="0" smtClean="0">
                <a:solidFill>
                  <a:schemeClr val="tx1"/>
                </a:solidFill>
                <a:latin typeface="+mn-ea"/>
                <a:ea typeface="+mn-ea"/>
              </a:rPr>
              <a:t>java</a:t>
            </a:r>
            <a:r>
              <a:rPr lang="zh-CN" altLang="en-US" sz="2000" b="0" dirty="0" smtClean="0">
                <a:solidFill>
                  <a:schemeClr val="tx1"/>
                </a:solidFill>
                <a:latin typeface="+mn-ea"/>
                <a:ea typeface="+mn-ea"/>
              </a:rPr>
              <a:t>生成</a:t>
            </a:r>
            <a:r>
              <a:rPr lang="en-US" altLang="zh-CN" sz="2000" b="0" dirty="0" err="1" smtClean="0">
                <a:solidFill>
                  <a:schemeClr val="tx1"/>
                </a:solidFill>
                <a:latin typeface="+mn-ea"/>
                <a:ea typeface="+mn-ea"/>
              </a:rPr>
              <a:t>xls</a:t>
            </a:r>
            <a:r>
              <a:rPr lang="zh-CN" altLang="en-US" sz="2000" b="0" dirty="0" smtClean="0">
                <a:solidFill>
                  <a:schemeClr val="tx1"/>
                </a:solidFill>
                <a:latin typeface="+mn-ea"/>
                <a:ea typeface="+mn-ea"/>
              </a:rPr>
              <a:t>，或者</a:t>
            </a:r>
            <a:r>
              <a:rPr lang="en-US" altLang="zh-CN" sz="2000" b="0" dirty="0" smtClean="0">
                <a:solidFill>
                  <a:schemeClr val="tx1"/>
                </a:solidFill>
                <a:latin typeface="+mn-ea"/>
                <a:ea typeface="+mn-ea"/>
              </a:rPr>
              <a:t>word</a:t>
            </a:r>
            <a:r>
              <a:rPr lang="zh-CN" altLang="en-US" sz="2000" b="0" dirty="0" smtClean="0">
                <a:solidFill>
                  <a:schemeClr val="tx1"/>
                </a:solidFill>
                <a:latin typeface="+mn-ea"/>
                <a:ea typeface="+mn-ea"/>
              </a:rPr>
              <a:t>的报表等各种报表。</a:t>
            </a:r>
            <a:r>
              <a:rPr lang="en-US" altLang="zh-CN" sz="2000" b="0" dirty="0" smtClean="0">
                <a:solidFill>
                  <a:schemeClr val="tx1"/>
                </a:solidFill>
                <a:latin typeface="+mn-ea"/>
                <a:ea typeface="+mn-ea"/>
              </a:rPr>
              <a:t/>
            </a:r>
            <a:br>
              <a:rPr lang="en-US" altLang="zh-CN" sz="2000" b="0" dirty="0" smtClean="0">
                <a:solidFill>
                  <a:schemeClr val="tx1"/>
                </a:solidFill>
                <a:latin typeface="+mn-ea"/>
                <a:ea typeface="+mn-ea"/>
              </a:rPr>
            </a:br>
            <a:r>
              <a:rPr lang="en-US" altLang="zh-CN" sz="2000" b="0" dirty="0" smtClean="0">
                <a:solidFill>
                  <a:schemeClr val="tx1"/>
                </a:solidFill>
                <a:latin typeface="+mn-ea"/>
                <a:ea typeface="+mn-ea"/>
              </a:rPr>
              <a:t/>
            </a:r>
            <a:br>
              <a:rPr lang="en-US" altLang="zh-CN" sz="2000" b="0" dirty="0" smtClean="0">
                <a:solidFill>
                  <a:schemeClr val="tx1"/>
                </a:solidFill>
                <a:latin typeface="+mn-ea"/>
                <a:ea typeface="+mn-ea"/>
              </a:rPr>
            </a:br>
            <a:r>
              <a:rPr lang="en-US" altLang="zh-CN" sz="2000" b="0" dirty="0" smtClean="0">
                <a:solidFill>
                  <a:schemeClr val="tx1"/>
                </a:solidFill>
                <a:latin typeface="+mn-ea"/>
                <a:ea typeface="+mn-ea"/>
              </a:rPr>
              <a:t>2.</a:t>
            </a:r>
            <a:r>
              <a:rPr lang="zh-CN" altLang="en-US" sz="2000" b="0" dirty="0" smtClean="0">
                <a:solidFill>
                  <a:schemeClr val="tx1"/>
                </a:solidFill>
                <a:latin typeface="+mn-ea"/>
                <a:ea typeface="+mn-ea"/>
              </a:rPr>
              <a:t>此方式适用于数据量小，数据提取的</a:t>
            </a:r>
            <a:r>
              <a:rPr lang="zh-CN" altLang="en-US" sz="2000" b="0" smtClean="0">
                <a:solidFill>
                  <a:schemeClr val="tx1"/>
                </a:solidFill>
                <a:latin typeface="+mn-ea"/>
                <a:ea typeface="+mn-ea"/>
              </a:rPr>
              <a:t>关系不复杂，</a:t>
            </a:r>
            <a:r>
              <a:rPr lang="zh-CN" altLang="en-US" sz="2000" b="0" dirty="0" smtClean="0">
                <a:solidFill>
                  <a:schemeClr val="tx1"/>
                </a:solidFill>
                <a:latin typeface="+mn-ea"/>
                <a:ea typeface="+mn-ea"/>
              </a:rPr>
              <a:t>采用此方式，速度可以让用户接受。</a:t>
            </a:r>
            <a:r>
              <a:rPr lang="en-US" altLang="zh-CN" sz="2000" b="0" dirty="0" smtClean="0">
                <a:solidFill>
                  <a:schemeClr val="tx1"/>
                </a:solidFill>
                <a:latin typeface="+mn-ea"/>
                <a:ea typeface="+mn-ea"/>
              </a:rPr>
              <a:t/>
            </a:r>
            <a:br>
              <a:rPr lang="en-US" altLang="zh-CN" sz="2000" b="0" dirty="0" smtClean="0">
                <a:solidFill>
                  <a:schemeClr val="tx1"/>
                </a:solidFill>
                <a:latin typeface="+mn-ea"/>
                <a:ea typeface="+mn-ea"/>
              </a:rPr>
            </a:br>
            <a:r>
              <a:rPr lang="en-US" altLang="zh-CN" sz="2000" b="0" dirty="0" smtClean="0">
                <a:solidFill>
                  <a:schemeClr val="tx1"/>
                </a:solidFill>
                <a:latin typeface="+mn-ea"/>
                <a:ea typeface="+mn-ea"/>
              </a:rPr>
              <a:t/>
            </a:r>
            <a:br>
              <a:rPr lang="en-US" altLang="zh-CN" sz="2000" b="0" dirty="0" smtClean="0">
                <a:solidFill>
                  <a:schemeClr val="tx1"/>
                </a:solidFill>
                <a:latin typeface="+mn-ea"/>
                <a:ea typeface="+mn-ea"/>
              </a:rPr>
            </a:br>
            <a:r>
              <a:rPr lang="en-US" altLang="zh-CN" sz="2000" b="0" dirty="0" smtClean="0">
                <a:solidFill>
                  <a:schemeClr val="tx1"/>
                </a:solidFill>
                <a:latin typeface="+mn-ea"/>
                <a:ea typeface="+mn-ea"/>
              </a:rPr>
              <a:t>3.</a:t>
            </a:r>
            <a:r>
              <a:rPr lang="zh-CN" altLang="en-US" sz="2000" b="0" dirty="0" smtClean="0">
                <a:solidFill>
                  <a:schemeClr val="tx1"/>
                </a:solidFill>
                <a:latin typeface="+mn-ea"/>
                <a:ea typeface="+mn-ea"/>
              </a:rPr>
              <a:t>关键点无。</a:t>
            </a:r>
            <a:r>
              <a:rPr lang="en-US" altLang="zh-CN" sz="2000" b="0" dirty="0" smtClean="0">
                <a:solidFill>
                  <a:schemeClr val="tx1"/>
                </a:solidFill>
                <a:latin typeface="+mn-ea"/>
                <a:ea typeface="+mn-ea"/>
              </a:rPr>
              <a:t/>
            </a:r>
            <a:br>
              <a:rPr lang="en-US" altLang="zh-CN" sz="2000" b="0" dirty="0" smtClean="0">
                <a:solidFill>
                  <a:schemeClr val="tx1"/>
                </a:solidFill>
                <a:latin typeface="+mn-ea"/>
                <a:ea typeface="+mn-ea"/>
              </a:rPr>
            </a:br>
            <a:endParaRPr lang="zh-CN" altLang="en-US" sz="2000" b="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0" y="0"/>
            <a:ext cx="9144000" cy="908050"/>
          </a:xfrm>
        </p:spPr>
        <p:txBody>
          <a:bodyPr/>
          <a:lstStyle/>
          <a:p>
            <a:pPr>
              <a:defRPr/>
            </a:pPr>
            <a:r>
              <a:rPr lang="en-US" altLang="zh-CN" sz="4000" b="1" cap="all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JAVA</a:t>
            </a:r>
            <a:r>
              <a:rPr lang="zh-CN" altLang="en-US" sz="4000" b="1" cap="all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报表</a:t>
            </a:r>
          </a:p>
        </p:txBody>
      </p:sp>
      <p:sp>
        <p:nvSpPr>
          <p:cNvPr id="15364" name="页脚占位符 3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smtClean="0"/>
              <a:t>© Origin Enterprise Solutions Ltd. </a:t>
            </a:r>
            <a:r>
              <a:rPr lang="en-US" altLang="zh-CN" b="1" smtClean="0"/>
              <a:t> </a:t>
            </a:r>
            <a:r>
              <a:rPr lang="en-US" altLang="zh-CN" b="1" smtClean="0">
                <a:solidFill>
                  <a:srgbClr val="7896B6"/>
                </a:solidFill>
              </a:rPr>
              <a:t>|</a:t>
            </a:r>
            <a:r>
              <a:rPr lang="en-US" altLang="zh-CN" b="1" smtClean="0">
                <a:solidFill>
                  <a:srgbClr val="FFC000"/>
                </a:solidFill>
              </a:rPr>
              <a:t> </a:t>
            </a:r>
            <a:r>
              <a:rPr lang="en-US" altLang="zh-CN" b="1" smtClean="0"/>
              <a:t> </a:t>
            </a:r>
            <a:r>
              <a:rPr lang="en-US" altLang="zh-CN" b="1" smtClean="0">
                <a:solidFill>
                  <a:schemeClr val="tx1"/>
                </a:solidFill>
              </a:rPr>
              <a:t> </a:t>
            </a:r>
            <a:r>
              <a:rPr lang="en-US" altLang="zh-CN" smtClean="0">
                <a:solidFill>
                  <a:schemeClr val="tx1"/>
                </a:solidFill>
              </a:rPr>
              <a:t>www.origin.com.cn</a:t>
            </a:r>
            <a:r>
              <a:rPr lang="en-US" altLang="zh-CN" smtClean="0"/>
              <a:t>  </a:t>
            </a:r>
          </a:p>
        </p:txBody>
      </p:sp>
      <p:sp>
        <p:nvSpPr>
          <p:cNvPr id="15365" name="灯片编号占位符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D97643F-5C74-4C06-B676-E610CD2D3B82}" type="slidenum">
              <a:rPr lang="en-US" altLang="zh-CN" smtClean="0"/>
              <a:pPr/>
              <a:t>6</a:t>
            </a:fld>
            <a:endParaRPr lang="en-US" altLang="zh-CN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4213" y="0"/>
            <a:ext cx="8280400" cy="908050"/>
          </a:xfrm>
        </p:spPr>
        <p:txBody>
          <a:bodyPr/>
          <a:lstStyle/>
          <a:p>
            <a:pPr>
              <a:defRPr/>
            </a:pPr>
            <a:r>
              <a:rPr lang="en-US" altLang="zh-CN" dirty="0" err="1" smtClean="0"/>
              <a:t>Java+C</a:t>
            </a:r>
            <a:r>
              <a:rPr lang="zh-CN" altLang="en-US" dirty="0" smtClean="0"/>
              <a:t>编写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908050"/>
            <a:ext cx="7772400" cy="5473700"/>
          </a:xfrm>
        </p:spPr>
        <p:txBody>
          <a:bodyPr anchor="ctr"/>
          <a:lstStyle/>
          <a:p>
            <a:pPr marL="457200" indent="-457200">
              <a:buFontTx/>
              <a:buAutoNum type="arabicPeriod"/>
              <a:defRPr/>
            </a:pPr>
            <a:r>
              <a:rPr lang="zh-CN" altLang="en-US" dirty="0" smtClean="0">
                <a:latin typeface="+mn-ea"/>
              </a:rPr>
              <a:t>此种方式是</a:t>
            </a:r>
            <a:r>
              <a:rPr lang="en-US" altLang="zh-CN" dirty="0" err="1" smtClean="0">
                <a:latin typeface="+mn-ea"/>
              </a:rPr>
              <a:t>java+c</a:t>
            </a:r>
            <a:r>
              <a:rPr lang="zh-CN" altLang="en-US" dirty="0" smtClean="0">
                <a:latin typeface="+mn-ea"/>
              </a:rPr>
              <a:t>编写，通过</a:t>
            </a:r>
            <a:r>
              <a:rPr lang="en-US" altLang="zh-CN" dirty="0" smtClean="0">
                <a:latin typeface="+mn-ea"/>
              </a:rPr>
              <a:t>C</a:t>
            </a:r>
            <a:r>
              <a:rPr lang="zh-CN" altLang="en-US" dirty="0" smtClean="0">
                <a:latin typeface="+mn-ea"/>
              </a:rPr>
              <a:t>直接在服务器执行，查找数据，然后在服务器共享目录生成一个文本或者其他格式的文件，在由客户端解析</a:t>
            </a:r>
            <a:r>
              <a:rPr lang="en-US" altLang="zh-CN" dirty="0" smtClean="0">
                <a:latin typeface="+mn-ea"/>
              </a:rPr>
              <a:t>C</a:t>
            </a:r>
            <a:r>
              <a:rPr lang="zh-CN" altLang="en-US" dirty="0" smtClean="0">
                <a:latin typeface="+mn-ea"/>
              </a:rPr>
              <a:t>生成的文件，由</a:t>
            </a:r>
            <a:r>
              <a:rPr lang="en-US" altLang="zh-CN" dirty="0" smtClean="0">
                <a:latin typeface="+mn-ea"/>
              </a:rPr>
              <a:t>java</a:t>
            </a:r>
            <a:r>
              <a:rPr lang="zh-CN" altLang="en-US" dirty="0" smtClean="0">
                <a:latin typeface="+mn-ea"/>
              </a:rPr>
              <a:t>来生成</a:t>
            </a:r>
            <a:r>
              <a:rPr lang="en-US" altLang="zh-CN" dirty="0" err="1" smtClean="0">
                <a:latin typeface="+mn-ea"/>
              </a:rPr>
              <a:t>xls</a:t>
            </a:r>
            <a:r>
              <a:rPr lang="en-US" altLang="zh-CN" dirty="0" smtClean="0">
                <a:latin typeface="+mn-ea"/>
              </a:rPr>
              <a:t> </a:t>
            </a:r>
            <a:r>
              <a:rPr lang="zh-CN" altLang="en-US" dirty="0" smtClean="0">
                <a:latin typeface="+mn-ea"/>
              </a:rPr>
              <a:t>或者</a:t>
            </a:r>
            <a:r>
              <a:rPr lang="en-US" altLang="zh-CN" dirty="0" smtClean="0">
                <a:latin typeface="+mn-ea"/>
              </a:rPr>
              <a:t>word</a:t>
            </a:r>
            <a:r>
              <a:rPr lang="zh-CN" altLang="en-US" dirty="0" smtClean="0">
                <a:latin typeface="+mn-ea"/>
              </a:rPr>
              <a:t>的报表等各种报表。</a:t>
            </a:r>
            <a:endParaRPr lang="en-US" altLang="zh-CN" dirty="0" smtClean="0">
              <a:latin typeface="+mn-ea"/>
            </a:endParaRPr>
          </a:p>
          <a:p>
            <a:pPr marL="457200" indent="-457200">
              <a:defRPr/>
            </a:pPr>
            <a:endParaRPr lang="en-US" altLang="zh-CN" dirty="0" smtClean="0">
              <a:latin typeface="+mn-ea"/>
            </a:endParaRPr>
          </a:p>
          <a:p>
            <a:pPr marL="457200" indent="-457200">
              <a:buFontTx/>
              <a:buAutoNum type="arabicPeriod" startAt="2"/>
              <a:defRPr/>
            </a:pPr>
            <a:r>
              <a:rPr lang="zh-CN" altLang="en-US" dirty="0" smtClean="0">
                <a:latin typeface="+mn-ea"/>
              </a:rPr>
              <a:t>此种报表适合数据量大，速度较快，比</a:t>
            </a:r>
            <a:r>
              <a:rPr lang="en-US" altLang="zh-CN" dirty="0" smtClean="0">
                <a:latin typeface="+mn-ea"/>
              </a:rPr>
              <a:t>java</a:t>
            </a:r>
            <a:r>
              <a:rPr lang="zh-CN" altLang="en-US" dirty="0" smtClean="0">
                <a:latin typeface="+mn-ea"/>
              </a:rPr>
              <a:t>执行速度估计快</a:t>
            </a:r>
            <a:r>
              <a:rPr lang="en-US" altLang="zh-CN" dirty="0" smtClean="0">
                <a:latin typeface="+mn-ea"/>
              </a:rPr>
              <a:t>30%</a:t>
            </a:r>
            <a:r>
              <a:rPr lang="zh-CN" altLang="en-US" dirty="0" smtClean="0">
                <a:latin typeface="+mn-ea"/>
              </a:rPr>
              <a:t>，现在一般采用此方法报表。</a:t>
            </a:r>
            <a:endParaRPr lang="en-US" altLang="zh-CN" dirty="0" smtClean="0">
              <a:latin typeface="+mn-ea"/>
            </a:endParaRPr>
          </a:p>
          <a:p>
            <a:pPr marL="457200" indent="-457200">
              <a:defRPr/>
            </a:pPr>
            <a:endParaRPr lang="en-US" altLang="zh-CN" dirty="0" smtClean="0">
              <a:latin typeface="+mn-ea"/>
            </a:endParaRPr>
          </a:p>
          <a:p>
            <a:pPr marL="457200" indent="-457200">
              <a:buFontTx/>
              <a:buAutoNum type="arabicPeriod" startAt="3"/>
              <a:defRPr/>
            </a:pPr>
            <a:r>
              <a:rPr lang="zh-CN" altLang="en-US" dirty="0" smtClean="0">
                <a:latin typeface="+mn-ea"/>
              </a:rPr>
              <a:t>关键点：因为是与用户交互型的开发，需要由</a:t>
            </a:r>
            <a:r>
              <a:rPr lang="en-US" altLang="zh-CN" dirty="0" smtClean="0">
                <a:latin typeface="+mn-ea"/>
              </a:rPr>
              <a:t>java</a:t>
            </a:r>
            <a:r>
              <a:rPr lang="zh-CN" altLang="en-US" dirty="0" smtClean="0">
                <a:latin typeface="+mn-ea"/>
              </a:rPr>
              <a:t>调用</a:t>
            </a:r>
            <a:r>
              <a:rPr lang="en-US" altLang="zh-CN" dirty="0" smtClean="0">
                <a:latin typeface="+mn-ea"/>
              </a:rPr>
              <a:t>C</a:t>
            </a:r>
            <a:r>
              <a:rPr lang="zh-CN" altLang="en-US" dirty="0" smtClean="0">
                <a:latin typeface="+mn-ea"/>
              </a:rPr>
              <a:t>，代码如下：</a:t>
            </a:r>
            <a:endParaRPr lang="en-US" altLang="zh-CN" dirty="0" smtClean="0">
              <a:latin typeface="+mn-ea"/>
            </a:endParaRPr>
          </a:p>
          <a:p>
            <a:pPr>
              <a:defRPr/>
            </a:pPr>
            <a:r>
              <a:rPr lang="en-US" altLang="zh-CN" dirty="0" smtClean="0">
                <a:latin typeface="+mn-ea"/>
              </a:rPr>
              <a:t>	String </a:t>
            </a:r>
            <a:r>
              <a:rPr lang="en-US" altLang="zh-CN" dirty="0" err="1" smtClean="0">
                <a:latin typeface="+mn-ea"/>
              </a:rPr>
              <a:t>str</a:t>
            </a:r>
            <a:r>
              <a:rPr lang="en-US" altLang="zh-CN" dirty="0" smtClean="0">
                <a:latin typeface="+mn-ea"/>
              </a:rPr>
              <a:t> = </a:t>
            </a:r>
            <a:r>
              <a:rPr lang="en-US" altLang="zh-CN" dirty="0" err="1" smtClean="0"/>
              <a:t>session.getUserService</a:t>
            </a:r>
            <a:r>
              <a:rPr lang="en-US" altLang="zh-CN" dirty="0" smtClean="0"/>
              <a:t>().call(</a:t>
            </a:r>
          </a:p>
          <a:p>
            <a:pPr>
              <a:defRPr/>
            </a:pPr>
            <a:r>
              <a:rPr lang="en-US" altLang="zh-CN" dirty="0" smtClean="0"/>
              <a:t>		           "</a:t>
            </a:r>
            <a:r>
              <a:rPr lang="en-US" altLang="zh-CN" dirty="0" err="1" smtClean="0"/>
              <a:t>SERVICE_compare_bom_attrs</a:t>
            </a:r>
            <a:r>
              <a:rPr lang="en-US" altLang="zh-CN" dirty="0" smtClean="0"/>
              <a:t>", </a:t>
            </a:r>
            <a:r>
              <a:rPr lang="en-US" altLang="zh-CN" dirty="0" err="1" smtClean="0"/>
              <a:t>obj</a:t>
            </a:r>
            <a:r>
              <a:rPr lang="en-US" altLang="zh-CN" dirty="0" smtClean="0"/>
              <a:t>);</a:t>
            </a:r>
            <a:endParaRPr lang="zh-CN" altLang="en-US" dirty="0"/>
          </a:p>
        </p:txBody>
      </p:sp>
      <p:sp>
        <p:nvSpPr>
          <p:cNvPr id="16388" name="页脚占位符 3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smtClean="0"/>
              <a:t>© Origin Enterprise Solutions Ltd. </a:t>
            </a:r>
            <a:r>
              <a:rPr lang="en-US" altLang="zh-CN" b="1" smtClean="0"/>
              <a:t> </a:t>
            </a:r>
            <a:r>
              <a:rPr lang="en-US" altLang="zh-CN" b="1" smtClean="0">
                <a:solidFill>
                  <a:srgbClr val="7896B6"/>
                </a:solidFill>
              </a:rPr>
              <a:t>|</a:t>
            </a:r>
            <a:r>
              <a:rPr lang="en-US" altLang="zh-CN" b="1" smtClean="0">
                <a:solidFill>
                  <a:srgbClr val="FFC000"/>
                </a:solidFill>
              </a:rPr>
              <a:t> </a:t>
            </a:r>
            <a:r>
              <a:rPr lang="en-US" altLang="zh-CN" b="1" smtClean="0"/>
              <a:t> </a:t>
            </a:r>
            <a:r>
              <a:rPr lang="en-US" altLang="zh-CN" b="1" smtClean="0">
                <a:solidFill>
                  <a:schemeClr val="tx1"/>
                </a:solidFill>
              </a:rPr>
              <a:t> </a:t>
            </a:r>
            <a:r>
              <a:rPr lang="en-US" altLang="zh-CN" smtClean="0">
                <a:solidFill>
                  <a:schemeClr val="tx1"/>
                </a:solidFill>
              </a:rPr>
              <a:t>www.origin.com.cn</a:t>
            </a:r>
            <a:r>
              <a:rPr lang="en-US" altLang="zh-CN" smtClean="0"/>
              <a:t>  </a:t>
            </a:r>
          </a:p>
        </p:txBody>
      </p:sp>
      <p:sp>
        <p:nvSpPr>
          <p:cNvPr id="16389" name="灯片编号占位符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354063C-A867-4BBA-8D11-5C2F6003B9CF}" type="slidenum">
              <a:rPr lang="en-US" altLang="zh-CN" smtClean="0"/>
              <a:pPr/>
              <a:t>7</a:t>
            </a:fld>
            <a:endParaRPr lang="en-US" altLang="zh-CN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0"/>
            <a:ext cx="8964613" cy="908050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JAVA+SOA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55650" y="981075"/>
            <a:ext cx="7739063" cy="5616575"/>
          </a:xfrm>
        </p:spPr>
        <p:txBody>
          <a:bodyPr anchor="ctr"/>
          <a:lstStyle/>
          <a:p>
            <a:pPr marL="457200" indent="-457200">
              <a:buFontTx/>
              <a:buAutoNum type="arabicPeriod"/>
              <a:defRPr/>
            </a:pPr>
            <a:r>
              <a:rPr lang="zh-CN" altLang="en-US" dirty="0" smtClean="0">
                <a:latin typeface="+mn-ea"/>
              </a:rPr>
              <a:t>此种方式是</a:t>
            </a:r>
            <a:r>
              <a:rPr lang="en-US" altLang="zh-CN" dirty="0" err="1" smtClean="0">
                <a:latin typeface="+mn-ea"/>
              </a:rPr>
              <a:t>java+soa</a:t>
            </a:r>
            <a:r>
              <a:rPr lang="zh-CN" altLang="en-US" dirty="0" smtClean="0">
                <a:latin typeface="+mn-ea"/>
              </a:rPr>
              <a:t>编写，通过</a:t>
            </a:r>
            <a:r>
              <a:rPr lang="en-US" altLang="zh-CN" dirty="0" smtClean="0">
                <a:latin typeface="+mn-ea"/>
              </a:rPr>
              <a:t>java </a:t>
            </a:r>
            <a:r>
              <a:rPr lang="zh-CN" altLang="en-US" dirty="0" smtClean="0">
                <a:latin typeface="+mn-ea"/>
              </a:rPr>
              <a:t>调用</a:t>
            </a:r>
            <a:r>
              <a:rPr lang="en-US" altLang="zh-CN" dirty="0" smtClean="0">
                <a:latin typeface="+mn-ea"/>
              </a:rPr>
              <a:t>SOA</a:t>
            </a:r>
            <a:r>
              <a:rPr lang="zh-CN" altLang="en-US" dirty="0" smtClean="0">
                <a:latin typeface="+mn-ea"/>
              </a:rPr>
              <a:t>执行，查找数据，然后在服务器先生成好数据，客户端在要调用报表命令的时候，直接调用已经生成完成的数据。然后生成</a:t>
            </a:r>
            <a:r>
              <a:rPr lang="en-US" altLang="zh-CN" dirty="0" err="1" smtClean="0">
                <a:latin typeface="+mn-ea"/>
              </a:rPr>
              <a:t>xls</a:t>
            </a:r>
            <a:r>
              <a:rPr lang="en-US" altLang="zh-CN" dirty="0" smtClean="0">
                <a:latin typeface="+mn-ea"/>
              </a:rPr>
              <a:t> </a:t>
            </a:r>
            <a:r>
              <a:rPr lang="zh-CN" altLang="en-US" dirty="0" smtClean="0">
                <a:latin typeface="+mn-ea"/>
              </a:rPr>
              <a:t>和</a:t>
            </a:r>
            <a:r>
              <a:rPr lang="en-US" altLang="zh-CN" dirty="0" smtClean="0">
                <a:latin typeface="+mn-ea"/>
              </a:rPr>
              <a:t> doc</a:t>
            </a:r>
            <a:r>
              <a:rPr lang="zh-CN" altLang="en-US" dirty="0" smtClean="0">
                <a:latin typeface="+mn-ea"/>
              </a:rPr>
              <a:t>格式的数据</a:t>
            </a:r>
            <a:endParaRPr lang="en-US" altLang="zh-CN" dirty="0" smtClean="0">
              <a:latin typeface="+mn-ea"/>
            </a:endParaRPr>
          </a:p>
          <a:p>
            <a:pPr marL="457200" indent="-457200">
              <a:buFontTx/>
              <a:buAutoNum type="arabicPeriod" startAt="2"/>
              <a:defRPr/>
            </a:pPr>
            <a:r>
              <a:rPr lang="zh-CN" altLang="en-US" dirty="0" smtClean="0">
                <a:latin typeface="+mn-ea"/>
              </a:rPr>
              <a:t>此种报表适合数据量特大，速度比较慢，由于是要先成后好数据，其属于自动执行。缺点是数据是不是实时的。</a:t>
            </a:r>
            <a:endParaRPr lang="en-US" altLang="zh-CN" dirty="0" smtClean="0">
              <a:latin typeface="+mn-ea"/>
            </a:endParaRPr>
          </a:p>
          <a:p>
            <a:pPr marL="457200" indent="-457200">
              <a:buFontTx/>
              <a:buAutoNum type="arabicPeriod" startAt="3"/>
              <a:defRPr/>
            </a:pPr>
            <a:r>
              <a:rPr lang="zh-CN" altLang="en-US" dirty="0" smtClean="0">
                <a:latin typeface="+mn-ea"/>
              </a:rPr>
              <a:t>关键点：</a:t>
            </a:r>
            <a:endParaRPr lang="en-US" altLang="zh-CN" dirty="0" smtClean="0">
              <a:latin typeface="+mn-ea"/>
            </a:endParaRPr>
          </a:p>
          <a:p>
            <a:pPr marL="914400" lvl="1" indent="-457200">
              <a:defRPr/>
            </a:pPr>
            <a:r>
              <a:rPr lang="zh-CN" altLang="en-US" dirty="0" smtClean="0">
                <a:latin typeface="+mn-ea"/>
              </a:rPr>
              <a:t>ＳＯＡ的数据查询：</a:t>
            </a:r>
            <a:endParaRPr lang="en-US" altLang="zh-CN" dirty="0" smtClean="0">
              <a:latin typeface="+mn-ea"/>
            </a:endParaRPr>
          </a:p>
          <a:p>
            <a:pPr marL="457200" indent="-457200">
              <a:defRPr/>
            </a:pPr>
            <a:endParaRPr lang="en-US" altLang="zh-CN" dirty="0" smtClean="0">
              <a:latin typeface="+mn-ea"/>
            </a:endParaRPr>
          </a:p>
          <a:p>
            <a:pPr>
              <a:defRPr/>
            </a:pPr>
            <a:endParaRPr lang="zh-CN" altLang="en-US" dirty="0"/>
          </a:p>
        </p:txBody>
      </p:sp>
      <p:sp>
        <p:nvSpPr>
          <p:cNvPr id="17412" name="页脚占位符 3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smtClean="0"/>
              <a:t>© Origin Enterprise Solutions Ltd. </a:t>
            </a:r>
            <a:r>
              <a:rPr lang="en-US" altLang="zh-CN" b="1" smtClean="0"/>
              <a:t> </a:t>
            </a:r>
            <a:r>
              <a:rPr lang="en-US" altLang="zh-CN" b="1" smtClean="0">
                <a:solidFill>
                  <a:srgbClr val="7896B6"/>
                </a:solidFill>
              </a:rPr>
              <a:t>|</a:t>
            </a:r>
            <a:r>
              <a:rPr lang="en-US" altLang="zh-CN" b="1" smtClean="0">
                <a:solidFill>
                  <a:srgbClr val="FFC000"/>
                </a:solidFill>
              </a:rPr>
              <a:t> </a:t>
            </a:r>
            <a:r>
              <a:rPr lang="en-US" altLang="zh-CN" b="1" smtClean="0"/>
              <a:t> </a:t>
            </a:r>
            <a:r>
              <a:rPr lang="en-US" altLang="zh-CN" b="1" smtClean="0">
                <a:solidFill>
                  <a:schemeClr val="tx1"/>
                </a:solidFill>
              </a:rPr>
              <a:t> </a:t>
            </a:r>
            <a:r>
              <a:rPr lang="en-US" altLang="zh-CN" smtClean="0">
                <a:solidFill>
                  <a:schemeClr val="tx1"/>
                </a:solidFill>
              </a:rPr>
              <a:t>www.origin.com.cn</a:t>
            </a:r>
            <a:r>
              <a:rPr lang="en-US" altLang="zh-CN" smtClean="0"/>
              <a:t>  </a:t>
            </a:r>
          </a:p>
        </p:txBody>
      </p:sp>
      <p:sp>
        <p:nvSpPr>
          <p:cNvPr id="17413" name="灯片编号占位符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90903B8-6DEC-4F0A-99AA-FABD9D6B93F0}" type="slidenum">
              <a:rPr lang="en-US" altLang="zh-CN" smtClean="0"/>
              <a:pPr/>
              <a:t>8</a:t>
            </a:fld>
            <a:endParaRPr lang="en-US" altLang="zh-CN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908050"/>
            <a:ext cx="9144000" cy="59499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zh-CN" sz="1400" cap="none" dirty="0" smtClean="0">
                <a:solidFill>
                  <a:schemeClr val="tx1"/>
                </a:solidFill>
              </a:rPr>
              <a:t>public  vector </a:t>
            </a:r>
            <a:r>
              <a:rPr lang="en-US" altLang="zh-CN" sz="1400" cap="none" dirty="0" err="1" smtClean="0">
                <a:solidFill>
                  <a:schemeClr val="tx1"/>
                </a:solidFill>
              </a:rPr>
              <a:t>getallschedule</a:t>
            </a:r>
            <a:r>
              <a:rPr lang="en-US" altLang="zh-CN" sz="1400" cap="none" dirty="0" smtClean="0">
                <a:solidFill>
                  <a:schemeClr val="tx1"/>
                </a:solidFill>
              </a:rPr>
              <a:t>( string </a:t>
            </a:r>
            <a:r>
              <a:rPr lang="en-US" altLang="zh-CN" sz="1400" cap="none" dirty="0" err="1" smtClean="0">
                <a:solidFill>
                  <a:schemeClr val="tx1"/>
                </a:solidFill>
              </a:rPr>
              <a:t>queryname</a:t>
            </a:r>
            <a:r>
              <a:rPr lang="en-US" altLang="zh-CN" sz="1400" cap="none" dirty="0" smtClean="0">
                <a:solidFill>
                  <a:schemeClr val="tx1"/>
                </a:solidFill>
              </a:rPr>
              <a:t> , string[] attribute , string[] </a:t>
            </a:r>
            <a:r>
              <a:rPr lang="en-US" altLang="zh-CN" sz="1400" cap="none" dirty="0" err="1" smtClean="0">
                <a:solidFill>
                  <a:schemeClr val="tx1"/>
                </a:solidFill>
              </a:rPr>
              <a:t>valuse</a:t>
            </a:r>
            <a:r>
              <a:rPr lang="en-US" altLang="zh-CN" sz="1400" cap="none" dirty="0" smtClean="0">
                <a:solidFill>
                  <a:schemeClr val="tx1"/>
                </a:solidFill>
              </a:rPr>
              <a:t>)</a:t>
            </a:r>
            <a:br>
              <a:rPr lang="en-US" altLang="zh-CN" sz="1400" cap="none" dirty="0" smtClean="0">
                <a:solidFill>
                  <a:schemeClr val="tx1"/>
                </a:solidFill>
              </a:rPr>
            </a:br>
            <a:r>
              <a:rPr lang="en-US" altLang="zh-CN" sz="1400" cap="none" dirty="0" smtClean="0">
                <a:solidFill>
                  <a:schemeClr val="tx1"/>
                </a:solidFill>
              </a:rPr>
              <a:t>	{</a:t>
            </a:r>
            <a:br>
              <a:rPr lang="en-US" altLang="zh-CN" sz="1400" cap="none" dirty="0" smtClean="0">
                <a:solidFill>
                  <a:schemeClr val="tx1"/>
                </a:solidFill>
              </a:rPr>
            </a:br>
            <a:r>
              <a:rPr lang="en-US" altLang="zh-CN" sz="1400" cap="none" dirty="0" smtClean="0">
                <a:solidFill>
                  <a:schemeClr val="tx1"/>
                </a:solidFill>
              </a:rPr>
              <a:t>		  vector </a:t>
            </a:r>
            <a:r>
              <a:rPr lang="en-US" altLang="zh-CN" sz="1400" cap="none" dirty="0" err="1" smtClean="0">
                <a:solidFill>
                  <a:schemeClr val="tx1"/>
                </a:solidFill>
              </a:rPr>
              <a:t>v_schedule</a:t>
            </a:r>
            <a:r>
              <a:rPr lang="en-US" altLang="zh-CN" sz="1400" cap="none" dirty="0" smtClean="0">
                <a:solidFill>
                  <a:schemeClr val="tx1"/>
                </a:solidFill>
              </a:rPr>
              <a:t> = new vector();</a:t>
            </a:r>
            <a:br>
              <a:rPr lang="en-US" altLang="zh-CN" sz="1400" cap="none" dirty="0" smtClean="0">
                <a:solidFill>
                  <a:schemeClr val="tx1"/>
                </a:solidFill>
              </a:rPr>
            </a:br>
            <a:r>
              <a:rPr lang="en-US" altLang="zh-CN" sz="1400" cap="none" dirty="0" smtClean="0">
                <a:solidFill>
                  <a:schemeClr val="tx1"/>
                </a:solidFill>
              </a:rPr>
              <a:t>		  </a:t>
            </a:r>
            <a:r>
              <a:rPr lang="en-US" altLang="zh-CN" sz="1400" cap="none" dirty="0" err="1" smtClean="0">
                <a:solidFill>
                  <a:schemeClr val="tx1"/>
                </a:solidFill>
              </a:rPr>
              <a:t>imanquery</a:t>
            </a:r>
            <a:r>
              <a:rPr lang="en-US" altLang="zh-CN" sz="1400" cap="none" dirty="0" smtClean="0">
                <a:solidFill>
                  <a:schemeClr val="tx1"/>
                </a:solidFill>
              </a:rPr>
              <a:t> query = null;</a:t>
            </a:r>
            <a:br>
              <a:rPr lang="en-US" altLang="zh-CN" sz="1400" cap="none" dirty="0" smtClean="0">
                <a:solidFill>
                  <a:schemeClr val="tx1"/>
                </a:solidFill>
              </a:rPr>
            </a:br>
            <a:r>
              <a:rPr lang="en-US" altLang="zh-CN" sz="1400" cap="none" dirty="0" smtClean="0">
                <a:solidFill>
                  <a:schemeClr val="tx1"/>
                </a:solidFill>
              </a:rPr>
              <a:t>		  </a:t>
            </a:r>
            <a:r>
              <a:rPr lang="en-US" altLang="zh-CN" sz="1400" cap="none" dirty="0" err="1" smtClean="0">
                <a:solidFill>
                  <a:schemeClr val="tx1"/>
                </a:solidFill>
              </a:rPr>
              <a:t>savedqueryservice</a:t>
            </a:r>
            <a:r>
              <a:rPr lang="en-US" altLang="zh-CN" sz="1400" cap="none" dirty="0" smtClean="0">
                <a:solidFill>
                  <a:schemeClr val="tx1"/>
                </a:solidFill>
              </a:rPr>
              <a:t> </a:t>
            </a:r>
            <a:r>
              <a:rPr lang="en-US" altLang="zh-CN" sz="1400" cap="none" dirty="0" err="1" smtClean="0">
                <a:solidFill>
                  <a:schemeClr val="tx1"/>
                </a:solidFill>
              </a:rPr>
              <a:t>queryservice</a:t>
            </a:r>
            <a:r>
              <a:rPr lang="en-US" altLang="zh-CN" sz="1400" cap="none" dirty="0" smtClean="0">
                <a:solidFill>
                  <a:schemeClr val="tx1"/>
                </a:solidFill>
              </a:rPr>
              <a:t> = </a:t>
            </a:r>
            <a:r>
              <a:rPr lang="en-US" altLang="zh-CN" sz="1400" cap="none" dirty="0" err="1" smtClean="0">
                <a:solidFill>
                  <a:schemeClr val="tx1"/>
                </a:solidFill>
              </a:rPr>
              <a:t>savedqueryservice.getservice</a:t>
            </a:r>
            <a:r>
              <a:rPr lang="en-US" altLang="zh-CN" sz="1400" cap="none" dirty="0" smtClean="0">
                <a:solidFill>
                  <a:schemeClr val="tx1"/>
                </a:solidFill>
              </a:rPr>
              <a:t>(</a:t>
            </a:r>
            <a:r>
              <a:rPr lang="en-US" altLang="zh-CN" sz="1400" cap="none" dirty="0" err="1" smtClean="0">
                <a:solidFill>
                  <a:schemeClr val="tx1"/>
                </a:solidFill>
              </a:rPr>
              <a:t>session.getconnection</a:t>
            </a:r>
            <a:r>
              <a:rPr lang="en-US" altLang="zh-CN" sz="1400" cap="none" dirty="0" smtClean="0">
                <a:solidFill>
                  <a:schemeClr val="tx1"/>
                </a:solidFill>
              </a:rPr>
              <a:t>());</a:t>
            </a:r>
            <a:br>
              <a:rPr lang="en-US" altLang="zh-CN" sz="1400" cap="none" dirty="0" smtClean="0">
                <a:solidFill>
                  <a:schemeClr val="tx1"/>
                </a:solidFill>
              </a:rPr>
            </a:br>
            <a:r>
              <a:rPr lang="en-US" altLang="zh-CN" sz="1400" cap="none" dirty="0" smtClean="0">
                <a:solidFill>
                  <a:schemeClr val="tx1"/>
                </a:solidFill>
              </a:rPr>
              <a:t>		  </a:t>
            </a:r>
            <a:r>
              <a:rPr lang="en-US" altLang="zh-CN" sz="1400" cap="none" dirty="0" err="1" smtClean="0">
                <a:solidFill>
                  <a:schemeClr val="tx1"/>
                </a:solidFill>
              </a:rPr>
              <a:t>datamanagementservice</a:t>
            </a:r>
            <a:r>
              <a:rPr lang="en-US" altLang="zh-CN" sz="1400" cap="none" dirty="0" smtClean="0">
                <a:solidFill>
                  <a:schemeClr val="tx1"/>
                </a:solidFill>
              </a:rPr>
              <a:t> </a:t>
            </a:r>
            <a:r>
              <a:rPr lang="en-US" altLang="zh-CN" sz="1400" cap="none" dirty="0" err="1" smtClean="0">
                <a:solidFill>
                  <a:schemeClr val="tx1"/>
                </a:solidFill>
              </a:rPr>
              <a:t>dataservice</a:t>
            </a:r>
            <a:r>
              <a:rPr lang="en-US" altLang="zh-CN" sz="1400" cap="none" dirty="0" smtClean="0">
                <a:solidFill>
                  <a:schemeClr val="tx1"/>
                </a:solidFill>
              </a:rPr>
              <a:t> = </a:t>
            </a:r>
            <a:r>
              <a:rPr lang="en-US" altLang="zh-CN" sz="1400" cap="none" dirty="0" err="1" smtClean="0">
                <a:solidFill>
                  <a:schemeClr val="tx1"/>
                </a:solidFill>
              </a:rPr>
              <a:t>datamanagementservice.getservice</a:t>
            </a:r>
            <a:r>
              <a:rPr lang="en-US" altLang="zh-CN" sz="1400" cap="none" dirty="0" smtClean="0">
                <a:solidFill>
                  <a:schemeClr val="tx1"/>
                </a:solidFill>
              </a:rPr>
              <a:t>(</a:t>
            </a:r>
            <a:r>
              <a:rPr lang="en-US" altLang="zh-CN" sz="1400" cap="none" dirty="0" err="1" smtClean="0">
                <a:solidFill>
                  <a:schemeClr val="tx1"/>
                </a:solidFill>
              </a:rPr>
              <a:t>session.getconnection</a:t>
            </a:r>
            <a:r>
              <a:rPr lang="en-US" altLang="zh-CN" sz="1400" cap="none" dirty="0" smtClean="0">
                <a:solidFill>
                  <a:schemeClr val="tx1"/>
                </a:solidFill>
              </a:rPr>
              <a:t>());</a:t>
            </a:r>
            <a:br>
              <a:rPr lang="en-US" altLang="zh-CN" sz="1400" cap="none" dirty="0" smtClean="0">
                <a:solidFill>
                  <a:schemeClr val="tx1"/>
                </a:solidFill>
              </a:rPr>
            </a:br>
            <a:r>
              <a:rPr lang="en-US" altLang="zh-CN" sz="1400" cap="none" dirty="0" smtClean="0">
                <a:solidFill>
                  <a:schemeClr val="tx1"/>
                </a:solidFill>
              </a:rPr>
              <a:t>	      </a:t>
            </a:r>
            <a:r>
              <a:rPr lang="en-US" altLang="zh-CN" sz="1400" cap="none" dirty="0" err="1" smtClean="0">
                <a:solidFill>
                  <a:schemeClr val="tx1"/>
                </a:solidFill>
              </a:rPr>
              <a:t>queryservice.getclass</a:t>
            </a:r>
            <a:r>
              <a:rPr lang="en-US" altLang="zh-CN" sz="1400" cap="none" dirty="0" smtClean="0">
                <a:solidFill>
                  <a:schemeClr val="tx1"/>
                </a:solidFill>
              </a:rPr>
              <a:t>();</a:t>
            </a:r>
            <a:br>
              <a:rPr lang="en-US" altLang="zh-CN" sz="1400" cap="none" dirty="0" smtClean="0">
                <a:solidFill>
                  <a:schemeClr val="tx1"/>
                </a:solidFill>
              </a:rPr>
            </a:br>
            <a:r>
              <a:rPr lang="en-US" altLang="zh-CN" sz="1400" cap="none" dirty="0" smtClean="0">
                <a:solidFill>
                  <a:schemeClr val="tx1"/>
                </a:solidFill>
              </a:rPr>
              <a:t>	      try {</a:t>
            </a:r>
            <a:br>
              <a:rPr lang="en-US" altLang="zh-CN" sz="1400" cap="none" dirty="0" smtClean="0">
                <a:solidFill>
                  <a:schemeClr val="tx1"/>
                </a:solidFill>
              </a:rPr>
            </a:br>
            <a:r>
              <a:rPr lang="en-US" altLang="zh-CN" sz="1400" cap="none" dirty="0" smtClean="0">
                <a:solidFill>
                  <a:schemeClr val="tx1"/>
                </a:solidFill>
              </a:rPr>
              <a:t>			</a:t>
            </a:r>
            <a:r>
              <a:rPr lang="en-US" altLang="zh-CN" sz="1400" cap="none" dirty="0" err="1" smtClean="0">
                <a:solidFill>
                  <a:schemeClr val="tx1"/>
                </a:solidFill>
              </a:rPr>
              <a:t>getsavedqueriesresponse</a:t>
            </a:r>
            <a:r>
              <a:rPr lang="en-US" altLang="zh-CN" sz="1400" cap="none" dirty="0" smtClean="0">
                <a:solidFill>
                  <a:schemeClr val="tx1"/>
                </a:solidFill>
              </a:rPr>
              <a:t> </a:t>
            </a:r>
            <a:r>
              <a:rPr lang="en-US" altLang="zh-CN" sz="1400" cap="none" dirty="0" err="1" smtClean="0">
                <a:solidFill>
                  <a:schemeClr val="tx1"/>
                </a:solidFill>
              </a:rPr>
              <a:t>savequery</a:t>
            </a:r>
            <a:r>
              <a:rPr lang="en-US" altLang="zh-CN" sz="1400" cap="none" dirty="0" smtClean="0">
                <a:solidFill>
                  <a:schemeClr val="tx1"/>
                </a:solidFill>
              </a:rPr>
              <a:t> = </a:t>
            </a:r>
            <a:r>
              <a:rPr lang="en-US" altLang="zh-CN" sz="1400" cap="none" dirty="0" err="1" smtClean="0">
                <a:solidFill>
                  <a:schemeClr val="tx1"/>
                </a:solidFill>
              </a:rPr>
              <a:t>queryservice.getsavedqueries</a:t>
            </a:r>
            <a:r>
              <a:rPr lang="en-US" altLang="zh-CN" sz="1400" cap="none" dirty="0" smtClean="0">
                <a:solidFill>
                  <a:schemeClr val="tx1"/>
                </a:solidFill>
              </a:rPr>
              <a:t>();</a:t>
            </a:r>
            <a:br>
              <a:rPr lang="en-US" altLang="zh-CN" sz="1400" cap="none" dirty="0" smtClean="0">
                <a:solidFill>
                  <a:schemeClr val="tx1"/>
                </a:solidFill>
              </a:rPr>
            </a:br>
            <a:r>
              <a:rPr lang="en-US" altLang="zh-CN" sz="1400" cap="none" dirty="0" smtClean="0">
                <a:solidFill>
                  <a:schemeClr val="tx1"/>
                </a:solidFill>
              </a:rPr>
              <a:t>			for (</a:t>
            </a:r>
            <a:r>
              <a:rPr lang="en-US" altLang="zh-CN" sz="1400" cap="none" dirty="0" err="1" smtClean="0">
                <a:solidFill>
                  <a:schemeClr val="tx1"/>
                </a:solidFill>
              </a:rPr>
              <a:t>int</a:t>
            </a:r>
            <a:r>
              <a:rPr lang="en-US" altLang="zh-CN" sz="1400" cap="none" dirty="0" smtClean="0">
                <a:solidFill>
                  <a:schemeClr val="tx1"/>
                </a:solidFill>
              </a:rPr>
              <a:t> </a:t>
            </a:r>
            <a:r>
              <a:rPr lang="en-US" altLang="zh-CN" sz="1400" cap="none" dirty="0" err="1" smtClean="0">
                <a:solidFill>
                  <a:schemeClr val="tx1"/>
                </a:solidFill>
              </a:rPr>
              <a:t>i</a:t>
            </a:r>
            <a:r>
              <a:rPr lang="en-US" altLang="zh-CN" sz="1400" cap="none" dirty="0" smtClean="0">
                <a:solidFill>
                  <a:schemeClr val="tx1"/>
                </a:solidFill>
              </a:rPr>
              <a:t> = 0; </a:t>
            </a:r>
            <a:r>
              <a:rPr lang="en-US" altLang="zh-CN" sz="1400" cap="none" dirty="0" err="1" smtClean="0">
                <a:solidFill>
                  <a:schemeClr val="tx1"/>
                </a:solidFill>
              </a:rPr>
              <a:t>i</a:t>
            </a:r>
            <a:r>
              <a:rPr lang="en-US" altLang="zh-CN" sz="1400" cap="none" dirty="0" smtClean="0">
                <a:solidFill>
                  <a:schemeClr val="tx1"/>
                </a:solidFill>
              </a:rPr>
              <a:t> &lt; </a:t>
            </a:r>
            <a:r>
              <a:rPr lang="en-US" altLang="zh-CN" sz="1400" cap="none" dirty="0" err="1" smtClean="0">
                <a:solidFill>
                  <a:schemeClr val="tx1"/>
                </a:solidFill>
              </a:rPr>
              <a:t>savequery.queries.length</a:t>
            </a:r>
            <a:r>
              <a:rPr lang="en-US" altLang="zh-CN" sz="1400" cap="none" dirty="0" smtClean="0">
                <a:solidFill>
                  <a:schemeClr val="tx1"/>
                </a:solidFill>
              </a:rPr>
              <a:t>; </a:t>
            </a:r>
            <a:r>
              <a:rPr lang="en-US" altLang="zh-CN" sz="1400" cap="none" dirty="0" err="1" smtClean="0">
                <a:solidFill>
                  <a:schemeClr val="tx1"/>
                </a:solidFill>
              </a:rPr>
              <a:t>i</a:t>
            </a:r>
            <a:r>
              <a:rPr lang="en-US" altLang="zh-CN" sz="1400" cap="none" dirty="0" smtClean="0">
                <a:solidFill>
                  <a:schemeClr val="tx1"/>
                </a:solidFill>
              </a:rPr>
              <a:t>++) {</a:t>
            </a:r>
            <a:br>
              <a:rPr lang="en-US" altLang="zh-CN" sz="1400" cap="none" dirty="0" smtClean="0">
                <a:solidFill>
                  <a:schemeClr val="tx1"/>
                </a:solidFill>
              </a:rPr>
            </a:br>
            <a:r>
              <a:rPr lang="en-US" altLang="zh-CN" sz="1400" cap="none" dirty="0" smtClean="0">
                <a:solidFill>
                  <a:schemeClr val="tx1"/>
                </a:solidFill>
              </a:rPr>
              <a:t>				if(</a:t>
            </a:r>
            <a:r>
              <a:rPr lang="en-US" altLang="zh-CN" sz="1400" cap="none" dirty="0" err="1" smtClean="0">
                <a:solidFill>
                  <a:schemeClr val="tx1"/>
                </a:solidFill>
              </a:rPr>
              <a:t>savequery.queries</a:t>
            </a:r>
            <a:r>
              <a:rPr lang="en-US" altLang="zh-CN" sz="1400" cap="none" dirty="0" smtClean="0">
                <a:solidFill>
                  <a:schemeClr val="tx1"/>
                </a:solidFill>
              </a:rPr>
              <a:t>[</a:t>
            </a:r>
            <a:r>
              <a:rPr lang="en-US" altLang="zh-CN" sz="1400" cap="none" dirty="0" err="1" smtClean="0">
                <a:solidFill>
                  <a:schemeClr val="tx1"/>
                </a:solidFill>
              </a:rPr>
              <a:t>i</a:t>
            </a:r>
            <a:r>
              <a:rPr lang="en-US" altLang="zh-CN" sz="1400" cap="none" dirty="0" smtClean="0">
                <a:solidFill>
                  <a:schemeClr val="tx1"/>
                </a:solidFill>
              </a:rPr>
              <a:t>].</a:t>
            </a:r>
            <a:r>
              <a:rPr lang="en-US" altLang="zh-CN" sz="1400" cap="none" dirty="0" err="1" smtClean="0">
                <a:solidFill>
                  <a:schemeClr val="tx1"/>
                </a:solidFill>
              </a:rPr>
              <a:t>name.equals</a:t>
            </a:r>
            <a:r>
              <a:rPr lang="en-US" altLang="zh-CN" sz="1400" cap="none" dirty="0" smtClean="0">
                <a:solidFill>
                  <a:schemeClr val="tx1"/>
                </a:solidFill>
              </a:rPr>
              <a:t>(</a:t>
            </a:r>
            <a:r>
              <a:rPr lang="en-US" altLang="zh-CN" sz="1400" cap="none" dirty="0" err="1" smtClean="0">
                <a:solidFill>
                  <a:schemeClr val="tx1"/>
                </a:solidFill>
              </a:rPr>
              <a:t>queryname</a:t>
            </a:r>
            <a:r>
              <a:rPr lang="en-US" altLang="zh-CN" sz="1400" cap="none" dirty="0" smtClean="0">
                <a:solidFill>
                  <a:schemeClr val="tx1"/>
                </a:solidFill>
              </a:rPr>
              <a:t>))</a:t>
            </a:r>
            <a:br>
              <a:rPr lang="en-US" altLang="zh-CN" sz="1400" cap="none" dirty="0" smtClean="0">
                <a:solidFill>
                  <a:schemeClr val="tx1"/>
                </a:solidFill>
              </a:rPr>
            </a:br>
            <a:r>
              <a:rPr lang="en-US" altLang="zh-CN" sz="1400" cap="none" dirty="0" smtClean="0">
                <a:solidFill>
                  <a:schemeClr val="tx1"/>
                </a:solidFill>
              </a:rPr>
              <a:t>				{</a:t>
            </a:r>
            <a:br>
              <a:rPr lang="en-US" altLang="zh-CN" sz="1400" cap="none" dirty="0" smtClean="0">
                <a:solidFill>
                  <a:schemeClr val="tx1"/>
                </a:solidFill>
              </a:rPr>
            </a:br>
            <a:r>
              <a:rPr lang="en-US" altLang="zh-CN" sz="1400" cap="none" dirty="0" smtClean="0">
                <a:solidFill>
                  <a:schemeClr val="tx1"/>
                </a:solidFill>
              </a:rPr>
              <a:t>					query = </a:t>
            </a:r>
            <a:r>
              <a:rPr lang="en-US" altLang="zh-CN" sz="1400" cap="none" dirty="0" err="1" smtClean="0">
                <a:solidFill>
                  <a:schemeClr val="tx1"/>
                </a:solidFill>
              </a:rPr>
              <a:t>savequery.queries</a:t>
            </a:r>
            <a:r>
              <a:rPr lang="en-US" altLang="zh-CN" sz="1400" cap="none" dirty="0" smtClean="0">
                <a:solidFill>
                  <a:schemeClr val="tx1"/>
                </a:solidFill>
              </a:rPr>
              <a:t>[</a:t>
            </a:r>
            <a:r>
              <a:rPr lang="en-US" altLang="zh-CN" sz="1400" cap="none" dirty="0" err="1" smtClean="0">
                <a:solidFill>
                  <a:schemeClr val="tx1"/>
                </a:solidFill>
              </a:rPr>
              <a:t>i</a:t>
            </a:r>
            <a:r>
              <a:rPr lang="en-US" altLang="zh-CN" sz="1400" cap="none" dirty="0" smtClean="0">
                <a:solidFill>
                  <a:schemeClr val="tx1"/>
                </a:solidFill>
              </a:rPr>
              <a:t>].query ;</a:t>
            </a:r>
            <a:br>
              <a:rPr lang="en-US" altLang="zh-CN" sz="1400" cap="none" dirty="0" smtClean="0">
                <a:solidFill>
                  <a:schemeClr val="tx1"/>
                </a:solidFill>
              </a:rPr>
            </a:br>
            <a:r>
              <a:rPr lang="en-US" altLang="zh-CN" sz="1400" cap="none" dirty="0" smtClean="0">
                <a:solidFill>
                  <a:schemeClr val="tx1"/>
                </a:solidFill>
              </a:rPr>
              <a:t>					break ;</a:t>
            </a:r>
            <a:br>
              <a:rPr lang="en-US" altLang="zh-CN" sz="1400" cap="none" dirty="0" smtClean="0">
                <a:solidFill>
                  <a:schemeClr val="tx1"/>
                </a:solidFill>
              </a:rPr>
            </a:br>
            <a:r>
              <a:rPr lang="en-US" altLang="zh-CN" sz="1400" cap="none" dirty="0" smtClean="0">
                <a:solidFill>
                  <a:schemeClr val="tx1"/>
                </a:solidFill>
              </a:rPr>
              <a:t>				}</a:t>
            </a:r>
            <a:br>
              <a:rPr lang="en-US" altLang="zh-CN" sz="1400" cap="none" dirty="0" smtClean="0">
                <a:solidFill>
                  <a:schemeClr val="tx1"/>
                </a:solidFill>
              </a:rPr>
            </a:br>
            <a:r>
              <a:rPr lang="en-US" altLang="zh-CN" sz="1400" cap="none" dirty="0" smtClean="0">
                <a:solidFill>
                  <a:schemeClr val="tx1"/>
                </a:solidFill>
              </a:rPr>
              <a:t>			}</a:t>
            </a:r>
            <a:br>
              <a:rPr lang="en-US" altLang="zh-CN" sz="1400" cap="none" dirty="0" smtClean="0">
                <a:solidFill>
                  <a:schemeClr val="tx1"/>
                </a:solidFill>
              </a:rPr>
            </a:br>
            <a:r>
              <a:rPr lang="en-US" altLang="zh-CN" sz="1400" cap="none" dirty="0" smtClean="0">
                <a:solidFill>
                  <a:schemeClr val="tx1"/>
                </a:solidFill>
              </a:rPr>
              <a:t>			</a:t>
            </a:r>
            <a:br>
              <a:rPr lang="en-US" altLang="zh-CN" sz="1400" cap="none" dirty="0" smtClean="0">
                <a:solidFill>
                  <a:schemeClr val="tx1"/>
                </a:solidFill>
              </a:rPr>
            </a:br>
            <a:r>
              <a:rPr lang="en-US" altLang="zh-CN" sz="1400" cap="none" dirty="0" smtClean="0">
                <a:solidFill>
                  <a:schemeClr val="tx1"/>
                </a:solidFill>
              </a:rPr>
              <a:t>		    </a:t>
            </a:r>
            <a:r>
              <a:rPr lang="en-US" altLang="zh-CN" sz="1400" cap="none" dirty="0" err="1" smtClean="0">
                <a:solidFill>
                  <a:schemeClr val="tx1"/>
                </a:solidFill>
              </a:rPr>
              <a:t>savedqueryinput</a:t>
            </a:r>
            <a:r>
              <a:rPr lang="en-US" altLang="zh-CN" sz="1400" cap="none" dirty="0" smtClean="0">
                <a:solidFill>
                  <a:schemeClr val="tx1"/>
                </a:solidFill>
              </a:rPr>
              <a:t> </a:t>
            </a:r>
            <a:r>
              <a:rPr lang="en-US" altLang="zh-CN" sz="1400" cap="none" dirty="0" err="1" smtClean="0">
                <a:solidFill>
                  <a:schemeClr val="tx1"/>
                </a:solidFill>
              </a:rPr>
              <a:t>savedqueryinput</a:t>
            </a:r>
            <a:r>
              <a:rPr lang="en-US" altLang="zh-CN" sz="1400" cap="none" dirty="0" smtClean="0">
                <a:solidFill>
                  <a:schemeClr val="tx1"/>
                </a:solidFill>
              </a:rPr>
              <a:t>[] = new </a:t>
            </a:r>
            <a:r>
              <a:rPr lang="en-US" altLang="zh-CN" sz="1400" cap="none" dirty="0" err="1" smtClean="0">
                <a:solidFill>
                  <a:schemeClr val="tx1"/>
                </a:solidFill>
              </a:rPr>
              <a:t>savedqueryinput</a:t>
            </a:r>
            <a:r>
              <a:rPr lang="en-US" altLang="zh-CN" sz="1400" cap="none" dirty="0" smtClean="0">
                <a:solidFill>
                  <a:schemeClr val="tx1"/>
                </a:solidFill>
              </a:rPr>
              <a:t>[1];</a:t>
            </a:r>
            <a:br>
              <a:rPr lang="en-US" altLang="zh-CN" sz="1400" cap="none" dirty="0" smtClean="0">
                <a:solidFill>
                  <a:schemeClr val="tx1"/>
                </a:solidFill>
              </a:rPr>
            </a:br>
            <a:r>
              <a:rPr lang="en-US" altLang="zh-CN" sz="1400" cap="none" dirty="0" smtClean="0">
                <a:solidFill>
                  <a:schemeClr val="tx1"/>
                </a:solidFill>
              </a:rPr>
              <a:t>		    </a:t>
            </a:r>
            <a:r>
              <a:rPr lang="en-US" altLang="zh-CN" sz="1400" cap="none" dirty="0" err="1" smtClean="0">
                <a:solidFill>
                  <a:schemeClr val="tx1"/>
                </a:solidFill>
              </a:rPr>
              <a:t>savedqueryinput</a:t>
            </a:r>
            <a:r>
              <a:rPr lang="en-US" altLang="zh-CN" sz="1400" cap="none" dirty="0" smtClean="0">
                <a:solidFill>
                  <a:schemeClr val="tx1"/>
                </a:solidFill>
              </a:rPr>
              <a:t>[0] = new </a:t>
            </a:r>
            <a:r>
              <a:rPr lang="en-US" altLang="zh-CN" sz="1400" cap="none" dirty="0" err="1" smtClean="0">
                <a:solidFill>
                  <a:schemeClr val="tx1"/>
                </a:solidFill>
              </a:rPr>
              <a:t>savedqueryinput</a:t>
            </a:r>
            <a:r>
              <a:rPr lang="en-US" altLang="zh-CN" sz="1400" cap="none" dirty="0" smtClean="0">
                <a:solidFill>
                  <a:schemeClr val="tx1"/>
                </a:solidFill>
              </a:rPr>
              <a:t>();</a:t>
            </a:r>
            <a:br>
              <a:rPr lang="en-US" altLang="zh-CN" sz="1400" cap="none" dirty="0" smtClean="0">
                <a:solidFill>
                  <a:schemeClr val="tx1"/>
                </a:solidFill>
              </a:rPr>
            </a:br>
            <a:r>
              <a:rPr lang="en-US" altLang="zh-CN" sz="1400" cap="none" dirty="0" smtClean="0">
                <a:solidFill>
                  <a:schemeClr val="tx1"/>
                </a:solidFill>
              </a:rPr>
              <a:t>		    </a:t>
            </a:r>
            <a:r>
              <a:rPr lang="en-US" altLang="zh-CN" sz="1400" cap="none" dirty="0" err="1" smtClean="0">
                <a:solidFill>
                  <a:schemeClr val="tx1"/>
                </a:solidFill>
              </a:rPr>
              <a:t>savedqueryinput</a:t>
            </a:r>
            <a:r>
              <a:rPr lang="en-US" altLang="zh-CN" sz="1400" cap="none" dirty="0" smtClean="0">
                <a:solidFill>
                  <a:schemeClr val="tx1"/>
                </a:solidFill>
              </a:rPr>
              <a:t>[0].query = query ;</a:t>
            </a:r>
            <a:br>
              <a:rPr lang="en-US" altLang="zh-CN" sz="1400" cap="none" dirty="0" smtClean="0">
                <a:solidFill>
                  <a:schemeClr val="tx1"/>
                </a:solidFill>
              </a:rPr>
            </a:br>
            <a:r>
              <a:rPr lang="en-US" altLang="zh-CN" sz="1400" cap="none" dirty="0" smtClean="0">
                <a:solidFill>
                  <a:schemeClr val="tx1"/>
                </a:solidFill>
              </a:rPr>
              <a:t>		    </a:t>
            </a:r>
            <a:r>
              <a:rPr lang="en-US" altLang="zh-CN" sz="1400" cap="none" dirty="0" err="1" smtClean="0">
                <a:solidFill>
                  <a:schemeClr val="tx1"/>
                </a:solidFill>
              </a:rPr>
              <a:t>savedqueryinput</a:t>
            </a:r>
            <a:r>
              <a:rPr lang="en-US" altLang="zh-CN" sz="1400" cap="none" dirty="0" smtClean="0">
                <a:solidFill>
                  <a:schemeClr val="tx1"/>
                </a:solidFill>
              </a:rPr>
              <a:t>[0].</a:t>
            </a:r>
            <a:r>
              <a:rPr lang="en-US" altLang="zh-CN" sz="1400" cap="none" dirty="0" err="1" smtClean="0">
                <a:solidFill>
                  <a:schemeClr val="tx1"/>
                </a:solidFill>
              </a:rPr>
              <a:t>limitlist</a:t>
            </a:r>
            <a:r>
              <a:rPr lang="en-US" altLang="zh-CN" sz="1400" cap="none" dirty="0" smtClean="0">
                <a:solidFill>
                  <a:schemeClr val="tx1"/>
                </a:solidFill>
              </a:rPr>
              <a:t> = new </a:t>
            </a:r>
            <a:r>
              <a:rPr lang="en-US" altLang="zh-CN" sz="1400" cap="none" dirty="0" err="1" smtClean="0">
                <a:solidFill>
                  <a:schemeClr val="tx1"/>
                </a:solidFill>
              </a:rPr>
              <a:t>modelobject</a:t>
            </a:r>
            <a:r>
              <a:rPr lang="en-US" altLang="zh-CN" sz="1400" cap="none" dirty="0" smtClean="0">
                <a:solidFill>
                  <a:schemeClr val="tx1"/>
                </a:solidFill>
              </a:rPr>
              <a:t>[0];</a:t>
            </a:r>
            <a:br>
              <a:rPr lang="en-US" altLang="zh-CN" sz="1400" cap="none" dirty="0" smtClean="0">
                <a:solidFill>
                  <a:schemeClr val="tx1"/>
                </a:solidFill>
              </a:rPr>
            </a:br>
            <a:r>
              <a:rPr lang="en-US" altLang="zh-CN" sz="1400" cap="none" dirty="0" smtClean="0">
                <a:solidFill>
                  <a:schemeClr val="tx1"/>
                </a:solidFill>
              </a:rPr>
              <a:t>		    </a:t>
            </a:r>
            <a:br>
              <a:rPr lang="en-US" altLang="zh-CN" sz="1400" cap="none" dirty="0" smtClean="0">
                <a:solidFill>
                  <a:schemeClr val="tx1"/>
                </a:solidFill>
              </a:rPr>
            </a:br>
            <a:r>
              <a:rPr lang="en-US" altLang="zh-CN" sz="1400" cap="none" dirty="0" smtClean="0">
                <a:solidFill>
                  <a:schemeClr val="tx1"/>
                </a:solidFill>
              </a:rPr>
              <a:t>	        </a:t>
            </a:r>
            <a:r>
              <a:rPr lang="en-US" altLang="zh-CN" sz="1400" cap="none" dirty="0" err="1" smtClean="0">
                <a:solidFill>
                  <a:schemeClr val="tx1"/>
                </a:solidFill>
              </a:rPr>
              <a:t>savedqueryinput</a:t>
            </a:r>
            <a:r>
              <a:rPr lang="en-US" altLang="zh-CN" sz="1400" cap="none" dirty="0" smtClean="0">
                <a:solidFill>
                  <a:schemeClr val="tx1"/>
                </a:solidFill>
              </a:rPr>
              <a:t>[0].entries = new string[</a:t>
            </a:r>
            <a:r>
              <a:rPr lang="en-US" altLang="zh-CN" sz="1400" cap="none" dirty="0" err="1" smtClean="0">
                <a:solidFill>
                  <a:schemeClr val="tx1"/>
                </a:solidFill>
              </a:rPr>
              <a:t>attribute.length</a:t>
            </a:r>
            <a:r>
              <a:rPr lang="en-US" altLang="zh-CN" sz="1400" cap="none" dirty="0" smtClean="0">
                <a:solidFill>
                  <a:schemeClr val="tx1"/>
                </a:solidFill>
              </a:rPr>
              <a:t>] ;</a:t>
            </a:r>
            <a:br>
              <a:rPr lang="en-US" altLang="zh-CN" sz="1400" cap="none" dirty="0" smtClean="0">
                <a:solidFill>
                  <a:schemeClr val="tx1"/>
                </a:solidFill>
              </a:rPr>
            </a:br>
            <a:r>
              <a:rPr lang="en-US" altLang="zh-CN" sz="1400" cap="none" dirty="0" smtClean="0">
                <a:solidFill>
                  <a:schemeClr val="tx1"/>
                </a:solidFill>
              </a:rPr>
              <a:t>	        </a:t>
            </a:r>
            <a:r>
              <a:rPr lang="en-US" altLang="zh-CN" sz="1400" cap="none" dirty="0" err="1" smtClean="0">
                <a:solidFill>
                  <a:schemeClr val="tx1"/>
                </a:solidFill>
              </a:rPr>
              <a:t>savedqueryinput</a:t>
            </a:r>
            <a:r>
              <a:rPr lang="en-US" altLang="zh-CN" sz="1400" cap="none" dirty="0" smtClean="0">
                <a:solidFill>
                  <a:schemeClr val="tx1"/>
                </a:solidFill>
              </a:rPr>
              <a:t>[0].values = new string[</a:t>
            </a:r>
            <a:r>
              <a:rPr lang="en-US" altLang="zh-CN" sz="1400" cap="none" dirty="0" err="1" smtClean="0">
                <a:solidFill>
                  <a:schemeClr val="tx1"/>
                </a:solidFill>
              </a:rPr>
              <a:t>valuse.length</a:t>
            </a:r>
            <a:r>
              <a:rPr lang="en-US" altLang="zh-CN" sz="1400" cap="none" dirty="0" smtClean="0">
                <a:solidFill>
                  <a:schemeClr val="tx1"/>
                </a:solidFill>
              </a:rPr>
              <a:t>];</a:t>
            </a:r>
            <a:br>
              <a:rPr lang="en-US" altLang="zh-CN" sz="1400" cap="none" dirty="0" smtClean="0">
                <a:solidFill>
                  <a:schemeClr val="tx1"/>
                </a:solidFill>
              </a:rPr>
            </a:br>
            <a:r>
              <a:rPr lang="en-US" altLang="zh-CN" sz="1400" cap="none" dirty="0" smtClean="0">
                <a:solidFill>
                  <a:schemeClr val="tx1"/>
                </a:solidFill>
              </a:rPr>
              <a:t>	        for (</a:t>
            </a:r>
            <a:r>
              <a:rPr lang="en-US" altLang="zh-CN" sz="1400" cap="none" dirty="0" err="1" smtClean="0">
                <a:solidFill>
                  <a:schemeClr val="tx1"/>
                </a:solidFill>
              </a:rPr>
              <a:t>int</a:t>
            </a:r>
            <a:r>
              <a:rPr lang="en-US" altLang="zh-CN" sz="1400" cap="none" dirty="0" smtClean="0">
                <a:solidFill>
                  <a:schemeClr val="tx1"/>
                </a:solidFill>
              </a:rPr>
              <a:t> </a:t>
            </a:r>
            <a:r>
              <a:rPr lang="en-US" altLang="zh-CN" sz="1400" cap="none" dirty="0" err="1" smtClean="0">
                <a:solidFill>
                  <a:schemeClr val="tx1"/>
                </a:solidFill>
              </a:rPr>
              <a:t>i</a:t>
            </a:r>
            <a:r>
              <a:rPr lang="en-US" altLang="zh-CN" sz="1400" cap="none" dirty="0" smtClean="0">
                <a:solidFill>
                  <a:schemeClr val="tx1"/>
                </a:solidFill>
              </a:rPr>
              <a:t> = 0; </a:t>
            </a:r>
            <a:r>
              <a:rPr lang="en-US" altLang="zh-CN" sz="1400" cap="none" dirty="0" err="1" smtClean="0">
                <a:solidFill>
                  <a:schemeClr val="tx1"/>
                </a:solidFill>
              </a:rPr>
              <a:t>i</a:t>
            </a:r>
            <a:r>
              <a:rPr lang="en-US" altLang="zh-CN" sz="1400" cap="none" dirty="0" smtClean="0">
                <a:solidFill>
                  <a:schemeClr val="tx1"/>
                </a:solidFill>
              </a:rPr>
              <a:t> &lt; </a:t>
            </a:r>
            <a:r>
              <a:rPr lang="en-US" altLang="zh-CN" sz="1400" cap="none" dirty="0" err="1" smtClean="0">
                <a:solidFill>
                  <a:schemeClr val="tx1"/>
                </a:solidFill>
              </a:rPr>
              <a:t>savedqueryinput</a:t>
            </a:r>
            <a:r>
              <a:rPr lang="en-US" altLang="zh-CN" sz="1400" cap="none" dirty="0" smtClean="0">
                <a:solidFill>
                  <a:schemeClr val="tx1"/>
                </a:solidFill>
              </a:rPr>
              <a:t>[0].</a:t>
            </a:r>
            <a:r>
              <a:rPr lang="en-US" altLang="zh-CN" sz="1400" cap="none" dirty="0" err="1" smtClean="0">
                <a:solidFill>
                  <a:schemeClr val="tx1"/>
                </a:solidFill>
              </a:rPr>
              <a:t>entries.length</a:t>
            </a:r>
            <a:r>
              <a:rPr lang="en-US" altLang="zh-CN" sz="1400" cap="none" dirty="0" smtClean="0">
                <a:solidFill>
                  <a:schemeClr val="tx1"/>
                </a:solidFill>
              </a:rPr>
              <a:t>; </a:t>
            </a:r>
            <a:r>
              <a:rPr lang="en-US" altLang="zh-CN" sz="1400" cap="none" dirty="0" err="1" smtClean="0">
                <a:solidFill>
                  <a:schemeClr val="tx1"/>
                </a:solidFill>
              </a:rPr>
              <a:t>i</a:t>
            </a:r>
            <a:r>
              <a:rPr lang="en-US" altLang="zh-CN" sz="1400" cap="none" dirty="0" smtClean="0">
                <a:solidFill>
                  <a:schemeClr val="tx1"/>
                </a:solidFill>
              </a:rPr>
              <a:t>++) {</a:t>
            </a:r>
            <a:br>
              <a:rPr lang="en-US" altLang="zh-CN" sz="1400" cap="none" dirty="0" smtClean="0">
                <a:solidFill>
                  <a:schemeClr val="tx1"/>
                </a:solidFill>
              </a:rPr>
            </a:br>
            <a:r>
              <a:rPr lang="en-US" altLang="zh-CN" sz="1400" cap="none" dirty="0" smtClean="0">
                <a:solidFill>
                  <a:schemeClr val="tx1"/>
                </a:solidFill>
              </a:rPr>
              <a:t>	        	   </a:t>
            </a:r>
            <a:r>
              <a:rPr lang="en-US" altLang="zh-CN" sz="1400" cap="none" dirty="0" err="1" smtClean="0">
                <a:solidFill>
                  <a:schemeClr val="tx1"/>
                </a:solidFill>
              </a:rPr>
              <a:t>savedqueryinput</a:t>
            </a:r>
            <a:r>
              <a:rPr lang="en-US" altLang="zh-CN" sz="1400" cap="none" dirty="0" smtClean="0">
                <a:solidFill>
                  <a:schemeClr val="tx1"/>
                </a:solidFill>
              </a:rPr>
              <a:t>[0].entries[</a:t>
            </a:r>
            <a:r>
              <a:rPr lang="en-US" altLang="zh-CN" sz="1400" cap="none" dirty="0" err="1" smtClean="0">
                <a:solidFill>
                  <a:schemeClr val="tx1"/>
                </a:solidFill>
              </a:rPr>
              <a:t>i</a:t>
            </a:r>
            <a:r>
              <a:rPr lang="en-US" altLang="zh-CN" sz="1400" cap="none" dirty="0" smtClean="0">
                <a:solidFill>
                  <a:schemeClr val="tx1"/>
                </a:solidFill>
              </a:rPr>
              <a:t>] = attribute[</a:t>
            </a:r>
            <a:r>
              <a:rPr lang="en-US" altLang="zh-CN" sz="1400" cap="none" dirty="0" err="1" smtClean="0">
                <a:solidFill>
                  <a:schemeClr val="tx1"/>
                </a:solidFill>
              </a:rPr>
              <a:t>i</a:t>
            </a:r>
            <a:r>
              <a:rPr lang="en-US" altLang="zh-CN" sz="1400" cap="none" dirty="0" smtClean="0">
                <a:solidFill>
                  <a:schemeClr val="tx1"/>
                </a:solidFill>
              </a:rPr>
              <a:t>] ;</a:t>
            </a:r>
            <a:br>
              <a:rPr lang="en-US" altLang="zh-CN" sz="1400" cap="none" dirty="0" smtClean="0">
                <a:solidFill>
                  <a:schemeClr val="tx1"/>
                </a:solidFill>
              </a:rPr>
            </a:br>
            <a:r>
              <a:rPr lang="en-US" altLang="zh-CN" sz="1400" cap="none" dirty="0" smtClean="0">
                <a:solidFill>
                  <a:schemeClr val="tx1"/>
                </a:solidFill>
              </a:rPr>
              <a:t>			}</a:t>
            </a:r>
            <a:r>
              <a:rPr lang="en-US" altLang="zh-CN" sz="1400" dirty="0" smtClean="0">
                <a:solidFill>
                  <a:schemeClr val="tx1"/>
                </a:solidFill>
              </a:rPr>
              <a:t/>
            </a:r>
            <a:br>
              <a:rPr lang="en-US" altLang="zh-CN" sz="1400" dirty="0" smtClean="0">
                <a:solidFill>
                  <a:schemeClr val="tx1"/>
                </a:solidFill>
              </a:rPr>
            </a:br>
            <a:r>
              <a:rPr lang="en-US" altLang="zh-CN" sz="1400" dirty="0" smtClean="0">
                <a:solidFill>
                  <a:schemeClr val="tx1"/>
                </a:solidFill>
              </a:rPr>
              <a:t>	        </a:t>
            </a:r>
            <a:br>
              <a:rPr lang="en-US" altLang="zh-CN" sz="1400" dirty="0" smtClean="0">
                <a:solidFill>
                  <a:schemeClr val="tx1"/>
                </a:solidFill>
              </a:rPr>
            </a:br>
            <a:r>
              <a:rPr lang="en-US" altLang="zh-CN" sz="1400" dirty="0" smtClean="0">
                <a:solidFill>
                  <a:schemeClr val="tx1"/>
                </a:solidFill>
              </a:rPr>
              <a:t>	        </a:t>
            </a:r>
            <a:r>
              <a:rPr lang="en-US" altLang="zh-CN" sz="1000" dirty="0" smtClean="0">
                <a:solidFill>
                  <a:schemeClr val="tx1"/>
                </a:solidFill>
              </a:rPr>
              <a:t/>
            </a:r>
            <a:br>
              <a:rPr lang="en-US" altLang="zh-CN" sz="1000" dirty="0" smtClean="0">
                <a:solidFill>
                  <a:schemeClr val="tx1"/>
                </a:solidFill>
              </a:rPr>
            </a:br>
            <a:r>
              <a:rPr lang="en-US" altLang="zh-CN" sz="1000" dirty="0" smtClean="0">
                <a:solidFill>
                  <a:schemeClr val="tx1"/>
                </a:solidFill>
              </a:rPr>
              <a:t>	</a:t>
            </a:r>
            <a:endParaRPr lang="zh-CN" altLang="en-US" sz="1000" dirty="0">
              <a:solidFill>
                <a:schemeClr val="tx1"/>
              </a:solidFill>
            </a:endParaRPr>
          </a:p>
        </p:txBody>
      </p:sp>
      <p:sp>
        <p:nvSpPr>
          <p:cNvPr id="18435" name="页脚占位符 3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smtClean="0"/>
              <a:t>© Origin Enterprise Solutions Ltd. </a:t>
            </a:r>
            <a:r>
              <a:rPr lang="en-US" altLang="zh-CN" b="1" smtClean="0"/>
              <a:t> </a:t>
            </a:r>
            <a:r>
              <a:rPr lang="en-US" altLang="zh-CN" b="1" smtClean="0">
                <a:solidFill>
                  <a:srgbClr val="7896B6"/>
                </a:solidFill>
              </a:rPr>
              <a:t>|</a:t>
            </a:r>
            <a:r>
              <a:rPr lang="en-US" altLang="zh-CN" b="1" smtClean="0">
                <a:solidFill>
                  <a:srgbClr val="FFC000"/>
                </a:solidFill>
              </a:rPr>
              <a:t> </a:t>
            </a:r>
            <a:r>
              <a:rPr lang="en-US" altLang="zh-CN" b="1" smtClean="0"/>
              <a:t> </a:t>
            </a:r>
            <a:r>
              <a:rPr lang="en-US" altLang="zh-CN" b="1" smtClean="0">
                <a:solidFill>
                  <a:schemeClr val="tx1"/>
                </a:solidFill>
              </a:rPr>
              <a:t> </a:t>
            </a:r>
            <a:r>
              <a:rPr lang="en-US" altLang="zh-CN" smtClean="0">
                <a:solidFill>
                  <a:schemeClr val="tx1"/>
                </a:solidFill>
              </a:rPr>
              <a:t>www.origin.com.cn</a:t>
            </a:r>
            <a:r>
              <a:rPr lang="en-US" altLang="zh-CN" smtClean="0"/>
              <a:t>  </a:t>
            </a:r>
          </a:p>
        </p:txBody>
      </p:sp>
      <p:sp>
        <p:nvSpPr>
          <p:cNvPr id="18436" name="灯片编号占位符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4DB6BA5-DEB7-412C-8F3F-61812344847E}" type="slidenum">
              <a:rPr lang="en-US" altLang="zh-CN" smtClean="0"/>
              <a:pPr/>
              <a:t>9</a:t>
            </a:fld>
            <a:endParaRPr lang="en-US" altLang="zh-CN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欧俊2008标准演示模板">
  <a:themeElements>
    <a:clrScheme name="欧俊2008标准演示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欧俊2008标准演示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900" b="1" i="0" u="none" strike="noStrike" cap="none" normalizeH="0" baseline="0" smtClean="0">
            <a:ln>
              <a:noFill/>
            </a:ln>
            <a:solidFill>
              <a:srgbClr val="FFC000"/>
            </a:solidFill>
            <a:effectLst/>
            <a:latin typeface="Arial" charset="0"/>
            <a:ea typeface="宋体" pitchFamily="2" charset="-122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sz="900" b="1" i="0" u="none" strike="noStrike" cap="none" normalizeH="0" baseline="0" smtClean="0">
            <a:ln>
              <a:noFill/>
            </a:ln>
            <a:solidFill>
              <a:srgbClr val="FFC000"/>
            </a:solidFill>
            <a:effectLst/>
            <a:latin typeface="Arial" charset="0"/>
            <a:ea typeface="宋体" pitchFamily="2" charset="-122"/>
            <a:cs typeface="Arial" charset="0"/>
          </a:defRPr>
        </a:defPPr>
      </a:lstStyle>
    </a:lnDef>
  </a:objectDefaults>
  <a:extraClrSchemeLst>
    <a:extraClrScheme>
      <a:clrScheme name="欧俊2008标准演示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欧俊2008标准演示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欧俊2008标准演示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欧俊2008标准演示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欧俊2008标准演示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欧俊2008标准演示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欧俊2008标准演示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欧俊2008标准演示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欧俊2008标准演示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欧俊2008标准演示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欧俊2008标准演示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欧俊2008标准演示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421</Words>
  <Application>Microsoft Office PowerPoint</Application>
  <PresentationFormat>全屏显示(4:3)</PresentationFormat>
  <Paragraphs>83</Paragraphs>
  <Slides>11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13" baseType="lpstr">
      <vt:lpstr>Office 主题</vt:lpstr>
      <vt:lpstr>欧俊2008标准演示模板</vt:lpstr>
      <vt:lpstr>幻灯片 1</vt:lpstr>
      <vt:lpstr>目录</vt:lpstr>
      <vt:lpstr>查询模块的调用</vt:lpstr>
      <vt:lpstr>查询调用方式</vt:lpstr>
      <vt:lpstr>幻灯片 5</vt:lpstr>
      <vt:lpstr>1.此种方式是纯java编写，通过各个对象的关系来查找数据，然后java生成xls，或者word的报表等各种报表。  2.此方式适用于数据量小，数据提取的关系不复杂，采用此方式，速度可以让用户接受。  3.关键点无。 </vt:lpstr>
      <vt:lpstr>Java+C编写</vt:lpstr>
      <vt:lpstr>JAVA+SOA</vt:lpstr>
      <vt:lpstr>public  vector getallschedule( string queryname , string[] attribute , string[] valuse)  {     vector v_schedule = new vector();     imanquery query = null;     savedqueryservice queryservice = savedqueryservice.getservice(session.getconnection());     datamanagementservice dataservice = datamanagementservice.getservice(session.getconnection());        queryservice.getclass();        try {    getsavedqueriesresponse savequery = queryservice.getsavedqueries();    for (int i = 0; i &lt; savequery.queries.length; i++) {     if(savequery.queries[i].name.equals(queryname))     {      query = savequery.queries[i].query ;      break ;     }    }           savedqueryinput savedqueryinput[] = new savedqueryinput[1];       savedqueryinput[0] = new savedqueryinput();       savedqueryinput[0].query = query ;       savedqueryinput[0].limitlist = new modelobject[0];                 savedqueryinput[0].entries = new string[attribute.length] ;          savedqueryinput[0].values = new string[valuse.length];          for (int i = 0; i &lt; savedqueryinput[0].entries.length; i++) {              savedqueryinput[0].entries[i] = attribute[i] ;    }                      </vt:lpstr>
      <vt:lpstr>  for (int i = 0; i &lt; savedQueryInput[0].values.length; i++) {              savedQueryInput[0].values[i] = valuse[i];    }        com.teamcenter.services.strong.query._2007_06.SavedQuery.ExecuteSavedQueriesResponse savedQueryResult = queryService.executeSavedQueries(savedQueryInput);          SavedQueryResults found = savedQueryResult.arrayOfResults[0];         ModelObject[] object = found.objects;        for (int i = 0; i &lt; object.length; i++) {     try {      Schedule sc = (Schedule) object[i];      yq.loadobject(session,sc,"sch_summary_task");      ModelObject schs = sc.getProperty("sch_summary_task").getModelObjectValue();      yq.loadobject(session,schs,"actual_finish_date");      Calendar tpstrs = schs.getProperty("actual_finish_date").getDateValue();      if(tpstrs != null)       continue;         if(!v_Schedule.contains(sc))         {          v_Schedule.add(sc) ;         }     </vt:lpstr>
      <vt:lpstr>} catch (Exception e) {      // TODO Auto-generated catch block      e.printStackTrace();     }    }   } catch (ServiceException e) {    // TODO Auto-generated catch block    e.printStackTrace();   }   return v_Schedule;  }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cp:lastModifiedBy>liyf</cp:lastModifiedBy>
  <cp:revision>89</cp:revision>
  <dcterms:modified xsi:type="dcterms:W3CDTF">2011-03-09T02:58:25Z</dcterms:modified>
</cp:coreProperties>
</file>