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56" r:id="rId3"/>
    <p:sldId id="257" r:id="rId4"/>
    <p:sldId id="258" r:id="rId5"/>
    <p:sldId id="259" r:id="rId6"/>
    <p:sldId id="269" r:id="rId7"/>
    <p:sldId id="270" r:id="rId8"/>
    <p:sldId id="271" r:id="rId9"/>
    <p:sldId id="272" r:id="rId10"/>
    <p:sldId id="273" r:id="rId11"/>
    <p:sldId id="274" r:id="rId12"/>
    <p:sldId id="275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0A0B4-E253-4806-BE69-3B32EBA28F63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EAA6C-22A8-4D43-991A-068F401505E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2276475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2276475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pic>
        <p:nvPicPr>
          <p:cNvPr id="6" name="Picture 9" descr="logoforppt200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60350"/>
            <a:ext cx="30972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8038" y="2781300"/>
            <a:ext cx="5616575" cy="8191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3886200"/>
            <a:ext cx="5616575" cy="1752600"/>
          </a:xfrm>
        </p:spPr>
        <p:txBody>
          <a:bodyPr/>
          <a:lstStyle>
            <a:lvl1pPr marL="0" indent="0">
              <a:buFontTx/>
              <a:buNone/>
              <a:defRPr sz="2800"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4787900" y="6524625"/>
            <a:ext cx="3702050" cy="730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</a:t>
            </a:r>
            <a:r>
              <a:rPr lang="en-US" altLang="zh-CN">
                <a:solidFill>
                  <a:srgbClr val="7896B6"/>
                </a:solidFill>
              </a:rPr>
              <a:t>. </a:t>
            </a:r>
            <a:r>
              <a:rPr lang="en-US" altLang="zh-CN" b="1">
                <a:solidFill>
                  <a:srgbClr val="7896B6"/>
                </a:solidFill>
              </a:rPr>
              <a:t> 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DA12A-DADE-4CF2-856A-E2C04835454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dt" sz="quarter" idx="12"/>
          </p:nvPr>
        </p:nvSpPr>
        <p:spPr bwMode="auto">
          <a:xfrm>
            <a:off x="457200" y="6453188"/>
            <a:ext cx="2133600" cy="26828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EE138E8-A79D-4A8F-AECB-70E373D78DF9}" type="datetime1">
              <a:rPr lang="zh-CN" altLang="en-US"/>
              <a:pPr>
                <a:defRPr/>
              </a:pPr>
              <a:t>2011/3/9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1F9A5-5918-4B88-8ED3-E923A3F1853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1072-3E8F-474C-ACA3-56D78261557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9313" y="1125538"/>
            <a:ext cx="4038600" cy="518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D3B67-E331-4778-A8A5-885061149A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72EC4-F1B5-4811-8A0D-A30740025382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FFA7C-7891-45BC-BBFE-441BCFF9432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脚占位符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DF86-2FC5-47E2-84A4-6A6E75506D6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8E63A-541F-41C7-95FE-00A3ECAD9C9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4B6C6-6CB0-4D28-8768-AED092974FB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736C1-0447-43D2-82B2-933DA8E443C8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603408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60340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© Origin Enterprise Solutions Ltd. </a:t>
            </a:r>
            <a:r>
              <a:rPr lang="en-US" altLang="zh-CN" b="1"/>
              <a:t> </a:t>
            </a:r>
            <a:r>
              <a:rPr lang="en-US" altLang="zh-CN" b="1">
                <a:solidFill>
                  <a:srgbClr val="7896B6"/>
                </a:solidFill>
              </a:rPr>
              <a:t>|</a:t>
            </a:r>
            <a:r>
              <a:rPr lang="en-US" altLang="zh-CN" b="1">
                <a:solidFill>
                  <a:srgbClr val="FFC000"/>
                </a:solidFill>
              </a:rPr>
              <a:t> </a:t>
            </a:r>
            <a:r>
              <a:rPr lang="en-US" altLang="zh-CN" b="1"/>
              <a:t> </a:t>
            </a:r>
            <a:r>
              <a:rPr lang="en-US" altLang="zh-CN" b="1">
                <a:solidFill>
                  <a:schemeClr val="tx1"/>
                </a:solidFill>
              </a:rPr>
              <a:t> </a:t>
            </a:r>
            <a:r>
              <a:rPr lang="en-US" altLang="zh-CN">
                <a:solidFill>
                  <a:schemeClr val="tx1"/>
                </a:solidFill>
              </a:rPr>
              <a:t>www.origin.com.cn</a:t>
            </a:r>
            <a:r>
              <a:rPr lang="en-US" altLang="zh-CN"/>
              <a:t>  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8720A-3812-4DD1-80E5-4EFE46E26BB1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0" y="0"/>
            <a:ext cx="9144000" cy="908050"/>
          </a:xfrm>
          <a:prstGeom prst="rect">
            <a:avLst/>
          </a:prstGeom>
          <a:solidFill>
            <a:srgbClr val="48648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125538"/>
            <a:ext cx="8229600" cy="518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3493" name="Rectangle 5"/>
          <p:cNvSpPr>
            <a:spLocks noChangeArrowheads="1"/>
          </p:cNvSpPr>
          <p:nvPr/>
        </p:nvSpPr>
        <p:spPr bwMode="auto">
          <a:xfrm>
            <a:off x="8964613" y="0"/>
            <a:ext cx="179387" cy="908050"/>
          </a:xfrm>
          <a:prstGeom prst="rect">
            <a:avLst/>
          </a:prstGeom>
          <a:solidFill>
            <a:srgbClr val="7896B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zh-CN" alt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35600" y="6524625"/>
            <a:ext cx="3054350" cy="1524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0">
                <a:solidFill>
                  <a:srgbClr val="A6A6A6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 altLang="zh-CN"/>
              <a:t>© Origin Enterprise Solutions Ltd.  </a:t>
            </a:r>
            <a:r>
              <a:rPr lang="en-US" altLang="zh-CN">
                <a:solidFill>
                  <a:srgbClr val="7896B6"/>
                </a:solidFill>
              </a:rPr>
              <a:t>|</a:t>
            </a:r>
            <a:r>
              <a:rPr lang="en-US" altLang="zh-CN"/>
              <a:t>  </a:t>
            </a:r>
            <a:r>
              <a:rPr lang="en-US" altLang="zh-CN">
                <a:solidFill>
                  <a:schemeClr val="tx1"/>
                </a:solidFill>
              </a:rPr>
              <a:t> www.origin.com.cn</a:t>
            </a:r>
            <a:r>
              <a:rPr lang="en-US" altLang="zh-CN"/>
              <a:t>  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8238" y="6457950"/>
            <a:ext cx="249237" cy="2635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C95DAEBC-47BE-4432-9B82-F70B133D6F2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  <p:pic>
        <p:nvPicPr>
          <p:cNvPr id="3080" name="Picture 8" descr="Logo-whitegd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79388" y="6445250"/>
            <a:ext cx="1368425" cy="29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00167" y="3143250"/>
            <a:ext cx="7072362" cy="1752600"/>
          </a:xfrm>
        </p:spPr>
        <p:txBody>
          <a:bodyPr/>
          <a:lstStyle/>
          <a:p>
            <a:pPr algn="ctr"/>
            <a:r>
              <a:rPr lang="en-US" altLang="zh-CN" sz="4000" dirty="0" err="1" smtClean="0">
                <a:solidFill>
                  <a:schemeClr val="accent2">
                    <a:lumMod val="50000"/>
                  </a:schemeClr>
                </a:solidFill>
              </a:rPr>
              <a:t>Teamcenter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客户化开发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（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六</a:t>
            </a:r>
            <a:r>
              <a:rPr lang="zh-CN" altLang="en-US" sz="4000" dirty="0" smtClean="0">
                <a:solidFill>
                  <a:schemeClr val="accent2">
                    <a:lumMod val="50000"/>
                  </a:schemeClr>
                </a:solidFill>
              </a:rPr>
              <a:t>）</a:t>
            </a:r>
            <a:endParaRPr lang="en-US" altLang="zh-CN" sz="4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altLang="zh-CN" sz="4800" dirty="0" smtClean="0"/>
          </a:p>
          <a:p>
            <a:pPr algn="ctr"/>
            <a:endParaRPr lang="en-US" altLang="zh-CN" sz="4800" dirty="0" smtClean="0"/>
          </a:p>
          <a:p>
            <a:pPr algn="ctr"/>
            <a:endParaRPr lang="zh-CN" altLang="en-US" sz="48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936625"/>
            <a:ext cx="9144000" cy="5948363"/>
          </a:xfrm>
        </p:spPr>
        <p:txBody>
          <a:bodyPr/>
          <a:lstStyle/>
          <a:p>
            <a:pPr>
              <a:defRPr/>
            </a:pPr>
            <a:r>
              <a:rPr lang="en-US" altLang="zh-CN" sz="1300" dirty="0" smtClean="0">
                <a:solidFill>
                  <a:schemeClr val="tx1"/>
                </a:solidFill>
              </a:rPr>
              <a:t/>
            </a:r>
            <a:br>
              <a:rPr lang="en-US" altLang="zh-CN" sz="1300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 for 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int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= 0;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&lt;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[0].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values.length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++) {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        	  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[0].values[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]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valuse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[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];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}        com.teamcenter.services.strong.query._2007_06.SavedQuery.ExecuteSavedQueriesResponse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savedQueryResult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queryService.executeSavedQueries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);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       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SavedQueryResults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found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savedQueryResult.arrayOfResults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[0]; 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ModelObject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[] object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found.objects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for 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int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= 0;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&lt;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object.length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;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++) {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try {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Schedule sc = (Schedule) object[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];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yq.loadobject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session,sc,"sch_summary_task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");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ModelObject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schs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sc.getProperty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("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sch_summary_task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").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getModelObjectValue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();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yq.loadobject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session,schs,"actual_finish_date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");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Calendar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tpstrs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schs.getProperty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("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actual_finish_date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").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getDateValue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();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if(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tpstrs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 != null)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		continue;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    if(!</a:t>
            </a:r>
            <a:r>
              <a:rPr lang="en-US" altLang="zh-CN" sz="1300" cap="none" dirty="0" err="1" smtClean="0">
                <a:solidFill>
                  <a:schemeClr val="tx1"/>
                </a:solidFill>
              </a:rPr>
              <a:t>v_Schedule.contains</a:t>
            </a:r>
            <a:r>
              <a:rPr lang="en-US" altLang="zh-CN" sz="1300" cap="none" dirty="0" smtClean="0">
                <a:solidFill>
                  <a:schemeClr val="tx1"/>
                </a:solidFill>
              </a:rPr>
              <a:t>(sc))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    {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    	v_Schedule.add(sc) ;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    }</a:t>
            </a:r>
            <a:br>
              <a:rPr lang="en-US" altLang="zh-CN" sz="1300" cap="none" dirty="0" smtClean="0">
                <a:solidFill>
                  <a:schemeClr val="tx1"/>
                </a:solidFill>
              </a:rPr>
            </a:br>
            <a:r>
              <a:rPr lang="en-US" altLang="zh-CN" sz="1300" cap="none" dirty="0" smtClean="0">
                <a:solidFill>
                  <a:schemeClr val="tx1"/>
                </a:solidFill>
              </a:rPr>
              <a:t>				</a:t>
            </a:r>
            <a:endParaRPr lang="zh-CN" altLang="en-US" sz="1300" dirty="0"/>
          </a:p>
        </p:txBody>
      </p:sp>
      <p:sp>
        <p:nvSpPr>
          <p:cNvPr id="19459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9460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8B7E66-01CE-4049-BCBD-5044F1A3F61D}" type="slidenum">
              <a:rPr lang="en-US" altLang="zh-CN" smtClean="0"/>
              <a:pPr/>
              <a:t>10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标题 1"/>
          <p:cNvSpPr>
            <a:spLocks noGrp="1"/>
          </p:cNvSpPr>
          <p:nvPr>
            <p:ph type="title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r>
              <a:rPr lang="en-US" altLang="zh-CN" sz="1300" cap="none" smtClean="0">
                <a:solidFill>
                  <a:schemeClr val="tx1"/>
                </a:solidFill>
              </a:rPr>
              <a:t>} catch (Exception e) {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		// TODO Auto-generated catch block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		e.printStackTrace();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	}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}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} catch (ServiceException e) {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// TODO Auto-generated catch block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	e.printStackTrace();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}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	return v_Schedule;</a:t>
            </a:r>
            <a:br>
              <a:rPr lang="en-US" altLang="zh-CN" sz="1300" cap="none" smtClean="0">
                <a:solidFill>
                  <a:schemeClr val="tx1"/>
                </a:solidFill>
              </a:rPr>
            </a:br>
            <a:r>
              <a:rPr lang="en-US" altLang="zh-CN" sz="1300" cap="none" smtClean="0">
                <a:solidFill>
                  <a:schemeClr val="tx1"/>
                </a:solidFill>
              </a:rPr>
              <a:t>	}</a:t>
            </a:r>
            <a:endParaRPr lang="zh-CN" altLang="en-US" sz="1300" cap="none" smtClean="0"/>
          </a:p>
        </p:txBody>
      </p:sp>
      <p:sp>
        <p:nvSpPr>
          <p:cNvPr id="20483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20484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FCC6ABA-9DF1-43AF-84C2-FAC12B41A91A}" type="slidenum">
              <a:rPr lang="en-US" altLang="zh-CN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目录</a:t>
            </a:r>
            <a:endParaRPr lang="en-US" altLang="zh-CN" dirty="0" smtClean="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系统查询模块的使用</a:t>
            </a: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endParaRPr lang="en-US" altLang="zh-CN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Font typeface="Wingdings" pitchFamily="2" charset="2"/>
              <a:buChar char="Ø"/>
            </a:pPr>
            <a:r>
              <a:rPr lang="zh-CN" altLang="en-US" sz="4000" dirty="0" smtClean="0">
                <a:latin typeface="Adobe 明體 Std L" pitchFamily="18" charset="-128"/>
                <a:ea typeface="Adobe 明體 Std L" pitchFamily="18" charset="-128"/>
              </a:rPr>
              <a:t>报表设计</a:t>
            </a:r>
            <a:endParaRPr lang="zh-CN" altLang="en-US" sz="4000" dirty="0" smtClean="0">
              <a:latin typeface="Adobe 明體 Std L" pitchFamily="18" charset="-128"/>
              <a:ea typeface="Adobe 明體 Std L" pitchFamily="18" charset="-128"/>
            </a:endParaRPr>
          </a:p>
          <a:p>
            <a:pPr>
              <a:buNone/>
            </a:pP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Adobe 明體 Std L" pitchFamily="18" charset="-128"/>
                <a:ea typeface="Adobe 明體 Std L" pitchFamily="18" charset="-128"/>
              </a:rPr>
              <a:t>查询模块的调用</a:t>
            </a:r>
            <a:endParaRPr lang="en-US" altLang="zh-CN" dirty="0" smtClean="0">
              <a:latin typeface="Adobe 明體 Std L" pitchFamily="18" charset="-128"/>
              <a:ea typeface="Adobe 明體 Std L" pitchFamily="18" charset="-128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571472" y="1214422"/>
            <a:ext cx="8229600" cy="51831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在</a:t>
            </a:r>
            <a:r>
              <a:rPr lang="en-US" altLang="zh-CN" sz="2400" dirty="0" smtClean="0"/>
              <a:t>TC</a:t>
            </a:r>
            <a:r>
              <a:rPr lang="zh-CN" altLang="en-US" sz="2400" dirty="0" smtClean="0"/>
              <a:t>系统中 ，我们可以利用自定义的查询，查询系统中很多的数据。定义的每个查询都有自己的名称，那么我们在开发中就需要调用我们自己定义查询来查询数据</a:t>
            </a: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r>
              <a:rPr lang="zh-CN" altLang="en-US" sz="2400" dirty="0" smtClean="0"/>
              <a:t>系统中定义的查询：</a:t>
            </a: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  <a:p>
            <a:pPr lvl="1">
              <a:buFont typeface="Wingdings" pitchFamily="2" charset="2"/>
              <a:buChar char="Ø"/>
            </a:pPr>
            <a:endParaRPr lang="en-US" altLang="zh-CN" sz="20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  <a:p>
            <a:pPr>
              <a:buFont typeface="Wingdings" pitchFamily="2" charset="2"/>
              <a:buChar char="Ø"/>
            </a:pPr>
            <a:endParaRPr lang="en-US" altLang="zh-CN" sz="2400" dirty="0" smtClean="0"/>
          </a:p>
        </p:txBody>
      </p:sp>
      <p:pic>
        <p:nvPicPr>
          <p:cNvPr id="8" name="图片 7" descr="捕获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924944"/>
            <a:ext cx="7488832" cy="344068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Adobe 明體 Std L" pitchFamily="18" charset="-128"/>
                <a:ea typeface="Adobe 明體 Std L" pitchFamily="18" charset="-128"/>
              </a:rPr>
              <a:t>查询调用方式</a:t>
            </a:r>
            <a:endParaRPr lang="en-US" altLang="zh-CN" dirty="0" smtClean="0">
              <a:latin typeface="Adobe 明體 Std L" pitchFamily="18" charset="-128"/>
              <a:ea typeface="Adobe 明體 Std L" pitchFamily="18" charset="-128"/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428596" y="1214422"/>
            <a:ext cx="8372476" cy="5183187"/>
          </a:xfrm>
        </p:spPr>
        <p:txBody>
          <a:bodyPr/>
          <a:lstStyle/>
          <a:p>
            <a:pPr>
              <a:buNone/>
            </a:pPr>
            <a:r>
              <a:rPr lang="en-US" altLang="zh-CN" sz="1100" dirty="0" smtClean="0"/>
              <a:t>          public static </a:t>
            </a:r>
            <a:r>
              <a:rPr lang="en-US" altLang="zh-CN" sz="1100" dirty="0" err="1" smtClean="0"/>
              <a:t>TCComponent</a:t>
            </a:r>
            <a:r>
              <a:rPr lang="en-US" altLang="zh-CN" sz="1100" dirty="0" smtClean="0"/>
              <a:t>[] query(</a:t>
            </a:r>
            <a:r>
              <a:rPr lang="en-US" altLang="zh-CN" sz="1100" dirty="0" err="1" smtClean="0"/>
              <a:t>TCSession</a:t>
            </a:r>
            <a:r>
              <a:rPr lang="en-US" altLang="zh-CN" sz="1100" dirty="0" smtClean="0"/>
              <a:t> session ,String </a:t>
            </a:r>
            <a:r>
              <a:rPr lang="en-US" altLang="zh-CN" sz="1100" dirty="0" err="1" smtClean="0"/>
              <a:t>query_name</a:t>
            </a:r>
            <a:r>
              <a:rPr lang="en-US" altLang="zh-CN" sz="1100" dirty="0" smtClean="0"/>
              <a:t>, String[] arg1, String[] arg2)</a:t>
            </a:r>
          </a:p>
          <a:p>
            <a:pPr>
              <a:buNone/>
            </a:pPr>
            <a:r>
              <a:rPr lang="en-US" altLang="zh-CN" sz="1100" dirty="0" smtClean="0"/>
              <a:t>	  {</a:t>
            </a:r>
          </a:p>
          <a:p>
            <a:pPr>
              <a:buNone/>
            </a:pPr>
            <a:r>
              <a:rPr lang="en-US" altLang="zh-CN" sz="1100" dirty="0" smtClean="0"/>
              <a:t>	    </a:t>
            </a:r>
            <a:r>
              <a:rPr lang="en-US" altLang="zh-CN" sz="1100" dirty="0" err="1" smtClean="0"/>
              <a:t>TCComponentContextList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imancomponentcontextlist</a:t>
            </a:r>
            <a:r>
              <a:rPr lang="en-US" altLang="zh-CN" sz="1100" dirty="0" smtClean="0"/>
              <a:t> = null;</a:t>
            </a:r>
          </a:p>
          <a:p>
            <a:pPr>
              <a:buNone/>
            </a:pPr>
            <a:r>
              <a:rPr lang="en-US" altLang="zh-CN" sz="1100" dirty="0" smtClean="0"/>
              <a:t>	    </a:t>
            </a:r>
            <a:r>
              <a:rPr lang="en-US" altLang="zh-CN" sz="1100" dirty="0" err="1" smtClean="0"/>
              <a:t>TCComponent</a:t>
            </a:r>
            <a:r>
              <a:rPr lang="en-US" altLang="zh-CN" sz="1100" dirty="0" smtClean="0"/>
              <a:t>[] component = (</a:t>
            </a:r>
            <a:r>
              <a:rPr lang="en-US" altLang="zh-CN" sz="1100" dirty="0" err="1" smtClean="0"/>
              <a:t>TCComponent</a:t>
            </a:r>
            <a:r>
              <a:rPr lang="en-US" altLang="zh-CN" sz="1100" dirty="0" smtClean="0"/>
              <a:t>[])null;</a:t>
            </a:r>
          </a:p>
          <a:p>
            <a:pPr>
              <a:buNone/>
            </a:pPr>
            <a:r>
              <a:rPr lang="en-US" altLang="zh-CN" sz="1100" dirty="0" smtClean="0"/>
              <a:t>	    try</a:t>
            </a:r>
          </a:p>
          <a:p>
            <a:pPr>
              <a:buNone/>
            </a:pPr>
            <a:r>
              <a:rPr lang="en-US" altLang="zh-CN" sz="1100" dirty="0" smtClean="0"/>
              <a:t>	    {</a:t>
            </a:r>
          </a:p>
          <a:p>
            <a:pPr>
              <a:buNone/>
            </a:pPr>
            <a:r>
              <a:rPr lang="en-US" altLang="zh-CN" sz="1100" dirty="0" smtClean="0"/>
              <a:t>	      </a:t>
            </a:r>
            <a:r>
              <a:rPr lang="en-US" altLang="zh-CN" sz="1100" dirty="0" err="1" smtClean="0"/>
              <a:t>TCComponentQueryType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imancomponentquerytype</a:t>
            </a:r>
            <a:r>
              <a:rPr lang="en-US" altLang="zh-CN" sz="1100" dirty="0" smtClean="0"/>
              <a:t> = </a:t>
            </a:r>
            <a:r>
              <a:rPr lang="en-US" altLang="zh-CN" sz="1100" dirty="0" smtClean="0"/>
              <a:t>   (</a:t>
            </a:r>
            <a:r>
              <a:rPr lang="en-US" altLang="zh-CN" sz="1100" dirty="0" err="1" smtClean="0"/>
              <a:t>TCComponentQueryType</a:t>
            </a:r>
            <a:r>
              <a:rPr lang="en-US" altLang="zh-CN" sz="1100" dirty="0" smtClean="0"/>
              <a:t>)</a:t>
            </a:r>
            <a:r>
              <a:rPr lang="en-US" altLang="zh-CN" sz="1100" dirty="0" err="1" smtClean="0"/>
              <a:t>session.getTypeComponent</a:t>
            </a:r>
            <a:r>
              <a:rPr lang="en-US" altLang="zh-CN" sz="1100" dirty="0" smtClean="0"/>
              <a:t>("</a:t>
            </a:r>
            <a:r>
              <a:rPr lang="en-US" altLang="zh-CN" sz="1100" dirty="0" err="1" smtClean="0"/>
              <a:t>ImanQuery</a:t>
            </a:r>
            <a:r>
              <a:rPr lang="en-US" altLang="zh-CN" sz="1100" dirty="0" smtClean="0"/>
              <a:t>");</a:t>
            </a:r>
          </a:p>
          <a:p>
            <a:pPr>
              <a:buNone/>
            </a:pPr>
            <a:r>
              <a:rPr lang="en-US" altLang="zh-CN" sz="1100" dirty="0" smtClean="0"/>
              <a:t>	      </a:t>
            </a:r>
            <a:r>
              <a:rPr lang="en-US" altLang="zh-CN" sz="1100" dirty="0" err="1" smtClean="0"/>
              <a:t>TCComponentQuery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imancomponentquery</a:t>
            </a:r>
            <a:r>
              <a:rPr lang="en-US" altLang="zh-CN" sz="1100" dirty="0" smtClean="0"/>
              <a:t> = (</a:t>
            </a:r>
            <a:r>
              <a:rPr lang="en-US" altLang="zh-CN" sz="1100" dirty="0" err="1" smtClean="0"/>
              <a:t>TCComponentQuery</a:t>
            </a:r>
            <a:r>
              <a:rPr lang="en-US" altLang="zh-CN" sz="1100" dirty="0" smtClean="0"/>
              <a:t>)</a:t>
            </a:r>
            <a:r>
              <a:rPr lang="en-US" altLang="zh-CN" sz="1100" dirty="0" err="1" smtClean="0"/>
              <a:t>imancomponentquerytype.find</a:t>
            </a:r>
            <a:r>
              <a:rPr lang="en-US" altLang="zh-CN" sz="1100" dirty="0" smtClean="0"/>
              <a:t>(</a:t>
            </a:r>
            <a:r>
              <a:rPr lang="en-US" altLang="zh-CN" sz="1100" dirty="0" err="1" smtClean="0"/>
              <a:t>query_name</a:t>
            </a:r>
            <a:r>
              <a:rPr lang="en-US" altLang="zh-CN" sz="1100" dirty="0" smtClean="0"/>
              <a:t>);</a:t>
            </a:r>
          </a:p>
          <a:p>
            <a:pPr>
              <a:buNone/>
            </a:pPr>
            <a:r>
              <a:rPr lang="en-US" altLang="zh-CN" sz="1100" dirty="0" smtClean="0"/>
              <a:t>	      </a:t>
            </a:r>
            <a:r>
              <a:rPr lang="en-US" altLang="zh-CN" sz="1100" dirty="0" err="1" smtClean="0"/>
              <a:t>TCTextService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imantextservice</a:t>
            </a:r>
            <a:r>
              <a:rPr lang="en-US" altLang="zh-CN" sz="1100" dirty="0" smtClean="0"/>
              <a:t> = </a:t>
            </a:r>
            <a:r>
              <a:rPr lang="en-US" altLang="zh-CN" sz="1100" dirty="0" err="1" smtClean="0"/>
              <a:t>session.getTextService</a:t>
            </a:r>
            <a:r>
              <a:rPr lang="en-US" altLang="zh-CN" sz="1100" dirty="0" smtClean="0"/>
              <a:t>();</a:t>
            </a:r>
          </a:p>
          <a:p>
            <a:pPr>
              <a:buNone/>
            </a:pPr>
            <a:r>
              <a:rPr lang="en-US" altLang="zh-CN" sz="1100" dirty="0" smtClean="0"/>
              <a:t>	      String[] </a:t>
            </a:r>
            <a:r>
              <a:rPr lang="en-US" altLang="zh-CN" sz="1100" dirty="0" err="1" smtClean="0"/>
              <a:t>queryAttribute</a:t>
            </a:r>
            <a:r>
              <a:rPr lang="en-US" altLang="zh-CN" sz="1100" dirty="0" smtClean="0"/>
              <a:t> = new String[arg1.length];</a:t>
            </a:r>
          </a:p>
          <a:p>
            <a:pPr>
              <a:buNone/>
            </a:pPr>
            <a:r>
              <a:rPr lang="en-US" altLang="zh-CN" sz="1100" dirty="0" smtClean="0"/>
              <a:t>	      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 = 0; 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 &lt; arg1.length; ++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)</a:t>
            </a:r>
          </a:p>
          <a:p>
            <a:pPr>
              <a:buNone/>
            </a:pPr>
            <a:r>
              <a:rPr lang="en-US" altLang="zh-CN" sz="1100" dirty="0" smtClean="0"/>
              <a:t>	        </a:t>
            </a:r>
            <a:r>
              <a:rPr lang="en-US" altLang="zh-CN" sz="1100" dirty="0" err="1" smtClean="0"/>
              <a:t>queryAttribute</a:t>
            </a:r>
            <a:r>
              <a:rPr lang="en-US" altLang="zh-CN" sz="1100" dirty="0" smtClean="0"/>
              <a:t>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 = </a:t>
            </a:r>
            <a:r>
              <a:rPr lang="en-US" altLang="zh-CN" sz="1100" dirty="0" err="1" smtClean="0"/>
              <a:t>imantextservice.getTextValue</a:t>
            </a:r>
            <a:r>
              <a:rPr lang="en-US" altLang="zh-CN" sz="1100" dirty="0" smtClean="0"/>
              <a:t>(arg1[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]);</a:t>
            </a:r>
          </a:p>
          <a:p>
            <a:pPr>
              <a:buNone/>
            </a:pPr>
            <a:endParaRPr lang="en-US" altLang="zh-CN" sz="1100" dirty="0" smtClean="0"/>
          </a:p>
          <a:p>
            <a:pPr>
              <a:buNone/>
            </a:pPr>
            <a:r>
              <a:rPr lang="en-US" altLang="zh-CN" sz="1100" dirty="0" smtClean="0"/>
              <a:t>	      String[] </a:t>
            </a:r>
            <a:r>
              <a:rPr lang="en-US" altLang="zh-CN" sz="1100" dirty="0" err="1" smtClean="0"/>
              <a:t>queryValues</a:t>
            </a:r>
            <a:r>
              <a:rPr lang="en-US" altLang="zh-CN" sz="1100" dirty="0" smtClean="0"/>
              <a:t> = new String[arg2.length];</a:t>
            </a:r>
          </a:p>
          <a:p>
            <a:pPr>
              <a:buNone/>
            </a:pPr>
            <a:r>
              <a:rPr lang="en-US" altLang="zh-CN" sz="1100" dirty="0" smtClean="0"/>
              <a:t>	      for (</a:t>
            </a:r>
            <a:r>
              <a:rPr lang="en-US" altLang="zh-CN" sz="1100" dirty="0" err="1" smtClean="0"/>
              <a:t>int</a:t>
            </a:r>
            <a:r>
              <a:rPr lang="en-US" altLang="zh-CN" sz="1100" dirty="0" smtClean="0"/>
              <a:t> 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 = 0; 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 &lt; arg2.length; ++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)</a:t>
            </a:r>
          </a:p>
          <a:p>
            <a:pPr>
              <a:buNone/>
            </a:pPr>
            <a:r>
              <a:rPr lang="en-US" altLang="zh-CN" sz="1100" dirty="0" smtClean="0"/>
              <a:t>	        </a:t>
            </a:r>
            <a:r>
              <a:rPr lang="en-US" altLang="zh-CN" sz="1100" dirty="0" err="1" smtClean="0"/>
              <a:t>queryValues</a:t>
            </a:r>
            <a:r>
              <a:rPr lang="en-US" altLang="zh-CN" sz="1100" dirty="0" smtClean="0"/>
              <a:t>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 = arg2[</a:t>
            </a:r>
            <a:r>
              <a:rPr lang="en-US" altLang="zh-CN" sz="1100" dirty="0" err="1" smtClean="0"/>
              <a:t>i</a:t>
            </a:r>
            <a:r>
              <a:rPr lang="en-US" altLang="zh-CN" sz="1100" dirty="0" smtClean="0"/>
              <a:t>];</a:t>
            </a:r>
          </a:p>
          <a:p>
            <a:pPr>
              <a:buNone/>
            </a:pPr>
            <a:endParaRPr lang="en-US" altLang="zh-CN" sz="1100" dirty="0" smtClean="0"/>
          </a:p>
          <a:p>
            <a:pPr>
              <a:buNone/>
            </a:pPr>
            <a:r>
              <a:rPr lang="en-US" altLang="zh-CN" sz="1100" dirty="0" smtClean="0"/>
              <a:t>	      </a:t>
            </a:r>
            <a:r>
              <a:rPr lang="en-US" altLang="zh-CN" sz="1100" dirty="0" err="1" smtClean="0"/>
              <a:t>imancomponentcontextlist</a:t>
            </a:r>
            <a:r>
              <a:rPr lang="en-US" altLang="zh-CN" sz="1100" dirty="0" smtClean="0"/>
              <a:t> = </a:t>
            </a:r>
            <a:r>
              <a:rPr lang="en-US" altLang="zh-CN" sz="1100" dirty="0" err="1" smtClean="0"/>
              <a:t>imancomponentquery.getExecuteResultsList</a:t>
            </a:r>
            <a:r>
              <a:rPr lang="en-US" altLang="zh-CN" sz="1100" dirty="0" smtClean="0"/>
              <a:t>(</a:t>
            </a:r>
            <a:r>
              <a:rPr lang="en-US" altLang="zh-CN" sz="1100" dirty="0" err="1" smtClean="0"/>
              <a:t>queryAttribute</a:t>
            </a:r>
            <a:r>
              <a:rPr lang="en-US" altLang="zh-CN" sz="1100" dirty="0" smtClean="0"/>
              <a:t>, </a:t>
            </a:r>
            <a:r>
              <a:rPr lang="en-US" altLang="zh-CN" sz="1100" dirty="0" err="1" smtClean="0"/>
              <a:t>queryValues</a:t>
            </a:r>
            <a:r>
              <a:rPr lang="en-US" altLang="zh-CN" sz="1100" dirty="0" smtClean="0"/>
              <a:t>);</a:t>
            </a:r>
          </a:p>
          <a:p>
            <a:pPr>
              <a:buNone/>
            </a:pPr>
            <a:r>
              <a:rPr lang="en-US" altLang="zh-CN" sz="1100" dirty="0" smtClean="0"/>
              <a:t>	      component = </a:t>
            </a:r>
            <a:r>
              <a:rPr lang="en-US" altLang="zh-CN" sz="1100" dirty="0" err="1" smtClean="0"/>
              <a:t>imancomponentcontextlist.toTCComponentArray</a:t>
            </a:r>
            <a:r>
              <a:rPr lang="en-US" altLang="zh-CN" sz="1100" dirty="0" smtClean="0"/>
              <a:t>();</a:t>
            </a:r>
          </a:p>
          <a:p>
            <a:pPr>
              <a:buNone/>
            </a:pPr>
            <a:r>
              <a:rPr lang="en-US" altLang="zh-CN" sz="1100" dirty="0" smtClean="0"/>
              <a:t>	    }</a:t>
            </a:r>
          </a:p>
          <a:p>
            <a:pPr>
              <a:buNone/>
            </a:pPr>
            <a:r>
              <a:rPr lang="en-US" altLang="zh-CN" sz="1100" dirty="0" smtClean="0"/>
              <a:t>	    catch (Exception ex)</a:t>
            </a:r>
          </a:p>
          <a:p>
            <a:pPr>
              <a:buNone/>
            </a:pPr>
            <a:r>
              <a:rPr lang="en-US" altLang="zh-CN" sz="1100" dirty="0" smtClean="0"/>
              <a:t>	    {</a:t>
            </a:r>
          </a:p>
          <a:p>
            <a:pPr>
              <a:buNone/>
            </a:pPr>
            <a:r>
              <a:rPr lang="en-US" altLang="zh-CN" sz="1100" dirty="0" smtClean="0"/>
              <a:t>	      </a:t>
            </a:r>
            <a:r>
              <a:rPr lang="en-US" altLang="zh-CN" sz="1100" dirty="0" err="1" smtClean="0"/>
              <a:t>ex.printStackTrace</a:t>
            </a:r>
            <a:r>
              <a:rPr lang="en-US" altLang="zh-CN" sz="1100" dirty="0" smtClean="0"/>
              <a:t>();</a:t>
            </a:r>
          </a:p>
          <a:p>
            <a:pPr>
              <a:buNone/>
            </a:pPr>
            <a:r>
              <a:rPr lang="en-US" altLang="zh-CN" sz="1100" dirty="0" smtClean="0"/>
              <a:t>	    }</a:t>
            </a:r>
          </a:p>
          <a:p>
            <a:pPr>
              <a:buNone/>
            </a:pPr>
            <a:r>
              <a:rPr lang="en-US" altLang="zh-CN" sz="1100" dirty="0" smtClean="0"/>
              <a:t>	    return component;</a:t>
            </a:r>
          </a:p>
          <a:p>
            <a:pPr>
              <a:buNone/>
            </a:pPr>
            <a:r>
              <a:rPr lang="en-US" altLang="zh-CN" sz="1100" dirty="0" smtClean="0"/>
              <a:t>	  }</a:t>
            </a:r>
            <a:endParaRPr lang="en-US" altLang="zh-CN" sz="1100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3326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71472" y="6143644"/>
            <a:ext cx="91440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900" b="1" i="0" u="none" strike="noStrike" cap="none" normalizeH="0" baseline="0" dirty="0" smtClean="0">
                <a:ln>
                  <a:noFill/>
                </a:ln>
                <a:solidFill>
                  <a:srgbClr val="0A3C98"/>
                </a:solidFill>
                <a:effectLst/>
                <a:latin typeface="Arial" pitchFamily="34" charset="0"/>
                <a:ea typeface="宋体" pitchFamily="2" charset="-122"/>
                <a:cs typeface="Arial" pitchFamily="34" charset="0"/>
              </a:rPr>
              <a:t>Form displayed in a dialog box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4339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E65757B-835E-4595-80D4-D66AA6DFA6C1}" type="slidenum">
              <a:rPr lang="en-US" altLang="zh-CN" smtClean="0"/>
              <a:pPr/>
              <a:t>5</a:t>
            </a:fld>
            <a:endParaRPr lang="en-US" altLang="zh-CN" smtClean="0"/>
          </a:p>
        </p:txBody>
      </p:sp>
      <p:sp>
        <p:nvSpPr>
          <p:cNvPr id="14340" name="文本占位符 2"/>
          <p:cNvSpPr>
            <a:spLocks noGrp="1"/>
          </p:cNvSpPr>
          <p:nvPr>
            <p:ph type="body" idx="1"/>
          </p:nvPr>
        </p:nvSpPr>
        <p:spPr>
          <a:xfrm>
            <a:off x="611188" y="1016000"/>
            <a:ext cx="7772400" cy="4826000"/>
          </a:xfrm>
        </p:spPr>
        <p:txBody>
          <a:bodyPr anchor="ctr"/>
          <a:lstStyle/>
          <a:p>
            <a:r>
              <a:rPr lang="en-US" altLang="zh-CN" dirty="0" smtClean="0"/>
              <a:t>1.Java</a:t>
            </a:r>
            <a:r>
              <a:rPr lang="zh-CN" altLang="en-US" dirty="0" smtClean="0"/>
              <a:t>报表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2.Java+C</a:t>
            </a:r>
            <a:r>
              <a:rPr lang="zh-CN" altLang="en-US" dirty="0" smtClean="0"/>
              <a:t>报表</a:t>
            </a:r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3.Java+SOA</a:t>
            </a:r>
            <a:r>
              <a:rPr lang="zh-CN" altLang="en-US" dirty="0" smtClean="0"/>
              <a:t>报表</a:t>
            </a:r>
            <a:endParaRPr lang="en-US" altLang="zh-CN" dirty="0" smtClean="0"/>
          </a:p>
          <a:p>
            <a:endParaRPr lang="zh-CN" altLang="en-US" dirty="0" smtClean="0"/>
          </a:p>
        </p:txBody>
      </p:sp>
      <p:sp>
        <p:nvSpPr>
          <p:cNvPr id="5" name="矩形 4"/>
          <p:cNvSpPr/>
          <p:nvPr/>
        </p:nvSpPr>
        <p:spPr>
          <a:xfrm>
            <a:off x="0" y="260648"/>
            <a:ext cx="6898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200" dirty="0" smtClean="0">
                <a:latin typeface="Adobe 明體 Std L" pitchFamily="18" charset="-128"/>
                <a:ea typeface="Adobe 明體 Std L" pitchFamily="18" charset="-128"/>
              </a:rPr>
              <a:t>TC</a:t>
            </a:r>
            <a:r>
              <a:rPr lang="zh-CN" altLang="en-US" sz="3200" dirty="0" smtClean="0">
                <a:latin typeface="Adobe 明體 Std L" pitchFamily="18" charset="-128"/>
                <a:ea typeface="Adobe 明體 Std L" pitchFamily="18" charset="-128"/>
              </a:rPr>
              <a:t>中的报表</a:t>
            </a:r>
            <a:endParaRPr lang="zh-CN" altLang="en-US" sz="32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981075"/>
            <a:ext cx="8494713" cy="47879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/>
          <a:p>
            <a:pPr>
              <a:defRPr/>
            </a:pP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1.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此种方式是纯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java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编写，通过各个对象的关系来查找数据，然后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java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生成</a:t>
            </a:r>
            <a:r>
              <a:rPr lang="en-US" altLang="zh-CN" sz="2000" b="0" dirty="0" err="1" smtClean="0">
                <a:solidFill>
                  <a:schemeClr val="tx1"/>
                </a:solidFill>
                <a:latin typeface="+mn-ea"/>
                <a:ea typeface="+mn-ea"/>
              </a:rPr>
              <a:t>xls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，或者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word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的报表等各种报表。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2.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此方式适用于数据量小，数据提取的</a:t>
            </a:r>
            <a:r>
              <a:rPr lang="zh-CN" altLang="en-US" sz="2000" b="0" smtClean="0">
                <a:solidFill>
                  <a:schemeClr val="tx1"/>
                </a:solidFill>
                <a:latin typeface="+mn-ea"/>
                <a:ea typeface="+mn-ea"/>
              </a:rPr>
              <a:t>关系不复杂，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采用此方式，速度可以让用户接受。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</a:b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>3.</a:t>
            </a:r>
            <a:r>
              <a:rPr lang="zh-CN" altLang="en-US" sz="2000" b="0" dirty="0" smtClean="0">
                <a:solidFill>
                  <a:schemeClr val="tx1"/>
                </a:solidFill>
                <a:latin typeface="+mn-ea"/>
                <a:ea typeface="+mn-ea"/>
              </a:rPr>
              <a:t>关键点无。</a:t>
            </a:r>
            <a: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  <a:t/>
            </a:r>
            <a:br>
              <a:rPr lang="en-US" altLang="zh-CN" sz="2000" b="0" dirty="0" smtClean="0">
                <a:solidFill>
                  <a:schemeClr val="tx1"/>
                </a:solidFill>
                <a:latin typeface="+mn-ea"/>
                <a:ea typeface="+mn-ea"/>
              </a:rPr>
            </a:br>
            <a:endParaRPr lang="zh-CN" altLang="en-US" sz="20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908050"/>
          </a:xfrm>
        </p:spPr>
        <p:txBody>
          <a:bodyPr/>
          <a:lstStyle/>
          <a:p>
            <a:pPr>
              <a:defRPr/>
            </a:pPr>
            <a:r>
              <a:rPr lang="en-US" altLang="zh-CN" sz="4000" b="1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JAVA</a:t>
            </a:r>
            <a:r>
              <a:rPr lang="zh-CN" altLang="en-US" sz="4000" b="1" cap="all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报表</a:t>
            </a:r>
          </a:p>
        </p:txBody>
      </p:sp>
      <p:sp>
        <p:nvSpPr>
          <p:cNvPr id="15364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5365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97643F-5C74-4C06-B676-E610CD2D3B82}" type="slidenum">
              <a:rPr lang="en-US" altLang="zh-CN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4213" y="0"/>
            <a:ext cx="8280400" cy="908050"/>
          </a:xfrm>
        </p:spPr>
        <p:txBody>
          <a:bodyPr/>
          <a:lstStyle/>
          <a:p>
            <a:pPr>
              <a:defRPr/>
            </a:pPr>
            <a:r>
              <a:rPr lang="en-US" altLang="zh-CN" dirty="0" err="1" smtClean="0"/>
              <a:t>Java+C</a:t>
            </a:r>
            <a:r>
              <a:rPr lang="zh-CN" altLang="en-US" dirty="0" smtClean="0"/>
              <a:t>编写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908050"/>
            <a:ext cx="7772400" cy="5473700"/>
          </a:xfrm>
        </p:spPr>
        <p:txBody>
          <a:bodyPr anchor="ctr"/>
          <a:lstStyle/>
          <a:p>
            <a:pPr marL="457200" indent="-457200">
              <a:buFontTx/>
              <a:buAutoNum type="arabicPeriod"/>
              <a:defRPr/>
            </a:pPr>
            <a:r>
              <a:rPr lang="zh-CN" altLang="en-US" dirty="0" smtClean="0">
                <a:latin typeface="+mn-ea"/>
              </a:rPr>
              <a:t>此种方式是</a:t>
            </a:r>
            <a:r>
              <a:rPr lang="en-US" altLang="zh-CN" dirty="0" err="1" smtClean="0">
                <a:latin typeface="+mn-ea"/>
              </a:rPr>
              <a:t>java+c</a:t>
            </a:r>
            <a:r>
              <a:rPr lang="zh-CN" altLang="en-US" dirty="0" smtClean="0">
                <a:latin typeface="+mn-ea"/>
              </a:rPr>
              <a:t>编写，通过</a:t>
            </a:r>
            <a:r>
              <a:rPr lang="en-US" altLang="zh-CN" dirty="0" smtClean="0">
                <a:latin typeface="+mn-ea"/>
              </a:rPr>
              <a:t>C</a:t>
            </a:r>
            <a:r>
              <a:rPr lang="zh-CN" altLang="en-US" dirty="0" smtClean="0">
                <a:latin typeface="+mn-ea"/>
              </a:rPr>
              <a:t>直接在服务器执行，查找数据，然后在服务器共享目录生成一个文本或者其他格式的文件，在由客户端解析</a:t>
            </a:r>
            <a:r>
              <a:rPr lang="en-US" altLang="zh-CN" dirty="0" smtClean="0">
                <a:latin typeface="+mn-ea"/>
              </a:rPr>
              <a:t>C</a:t>
            </a:r>
            <a:r>
              <a:rPr lang="zh-CN" altLang="en-US" dirty="0" smtClean="0">
                <a:latin typeface="+mn-ea"/>
              </a:rPr>
              <a:t>生成的文件，由</a:t>
            </a:r>
            <a:r>
              <a:rPr lang="en-US" altLang="zh-CN" dirty="0" smtClean="0">
                <a:latin typeface="+mn-ea"/>
              </a:rPr>
              <a:t>java</a:t>
            </a:r>
            <a:r>
              <a:rPr lang="zh-CN" altLang="en-US" dirty="0" smtClean="0">
                <a:latin typeface="+mn-ea"/>
              </a:rPr>
              <a:t>来生成</a:t>
            </a:r>
            <a:r>
              <a:rPr lang="en-US" altLang="zh-CN" dirty="0" err="1" smtClean="0">
                <a:latin typeface="+mn-ea"/>
              </a:rPr>
              <a:t>xls</a:t>
            </a:r>
            <a:r>
              <a:rPr lang="en-US" altLang="zh-CN" dirty="0" smtClean="0">
                <a:latin typeface="+mn-ea"/>
              </a:rPr>
              <a:t> </a:t>
            </a:r>
            <a:r>
              <a:rPr lang="zh-CN" altLang="en-US" dirty="0" smtClean="0">
                <a:latin typeface="+mn-ea"/>
              </a:rPr>
              <a:t>或者</a:t>
            </a:r>
            <a:r>
              <a:rPr lang="en-US" altLang="zh-CN" dirty="0" smtClean="0">
                <a:latin typeface="+mn-ea"/>
              </a:rPr>
              <a:t>word</a:t>
            </a:r>
            <a:r>
              <a:rPr lang="zh-CN" altLang="en-US" dirty="0" smtClean="0">
                <a:latin typeface="+mn-ea"/>
              </a:rPr>
              <a:t>的报表等各种报表。</a:t>
            </a:r>
            <a:endParaRPr lang="en-US" altLang="zh-CN" dirty="0" smtClean="0">
              <a:latin typeface="+mn-ea"/>
            </a:endParaRPr>
          </a:p>
          <a:p>
            <a:pPr marL="457200" indent="-457200">
              <a:defRPr/>
            </a:pPr>
            <a:endParaRPr lang="en-US" altLang="zh-CN" dirty="0" smtClean="0">
              <a:latin typeface="+mn-ea"/>
            </a:endParaRPr>
          </a:p>
          <a:p>
            <a:pPr marL="457200" indent="-457200">
              <a:buFontTx/>
              <a:buAutoNum type="arabicPeriod" startAt="2"/>
              <a:defRPr/>
            </a:pPr>
            <a:r>
              <a:rPr lang="zh-CN" altLang="en-US" dirty="0" smtClean="0">
                <a:latin typeface="+mn-ea"/>
              </a:rPr>
              <a:t>此种报表适合数据量大，速度较快，比</a:t>
            </a:r>
            <a:r>
              <a:rPr lang="en-US" altLang="zh-CN" dirty="0" smtClean="0">
                <a:latin typeface="+mn-ea"/>
              </a:rPr>
              <a:t>java</a:t>
            </a:r>
            <a:r>
              <a:rPr lang="zh-CN" altLang="en-US" dirty="0" smtClean="0">
                <a:latin typeface="+mn-ea"/>
              </a:rPr>
              <a:t>执行速度估计快</a:t>
            </a:r>
            <a:r>
              <a:rPr lang="en-US" altLang="zh-CN" dirty="0" smtClean="0">
                <a:latin typeface="+mn-ea"/>
              </a:rPr>
              <a:t>30%</a:t>
            </a:r>
            <a:r>
              <a:rPr lang="zh-CN" altLang="en-US" dirty="0" smtClean="0">
                <a:latin typeface="+mn-ea"/>
              </a:rPr>
              <a:t>，现在一般采用此方法报表。</a:t>
            </a:r>
            <a:endParaRPr lang="en-US" altLang="zh-CN" dirty="0" smtClean="0">
              <a:latin typeface="+mn-ea"/>
            </a:endParaRPr>
          </a:p>
          <a:p>
            <a:pPr marL="457200" indent="-457200">
              <a:defRPr/>
            </a:pPr>
            <a:endParaRPr lang="en-US" altLang="zh-CN" dirty="0" smtClean="0">
              <a:latin typeface="+mn-ea"/>
            </a:endParaRPr>
          </a:p>
          <a:p>
            <a:pPr marL="457200" indent="-457200">
              <a:buFontTx/>
              <a:buAutoNum type="arabicPeriod" startAt="3"/>
              <a:defRPr/>
            </a:pPr>
            <a:r>
              <a:rPr lang="zh-CN" altLang="en-US" dirty="0" smtClean="0">
                <a:latin typeface="+mn-ea"/>
              </a:rPr>
              <a:t>关键点：因为是与用户交互型的开发，需要由</a:t>
            </a:r>
            <a:r>
              <a:rPr lang="en-US" altLang="zh-CN" dirty="0" smtClean="0">
                <a:latin typeface="+mn-ea"/>
              </a:rPr>
              <a:t>java</a:t>
            </a:r>
            <a:r>
              <a:rPr lang="zh-CN" altLang="en-US" dirty="0" smtClean="0">
                <a:latin typeface="+mn-ea"/>
              </a:rPr>
              <a:t>调用</a:t>
            </a:r>
            <a:r>
              <a:rPr lang="en-US" altLang="zh-CN" dirty="0" smtClean="0">
                <a:latin typeface="+mn-ea"/>
              </a:rPr>
              <a:t>C</a:t>
            </a:r>
            <a:r>
              <a:rPr lang="zh-CN" altLang="en-US" dirty="0" smtClean="0">
                <a:latin typeface="+mn-ea"/>
              </a:rPr>
              <a:t>，代码如下：</a:t>
            </a:r>
            <a:endParaRPr lang="en-US" altLang="zh-CN" dirty="0" smtClean="0">
              <a:latin typeface="+mn-ea"/>
            </a:endParaRPr>
          </a:p>
          <a:p>
            <a:pPr>
              <a:defRPr/>
            </a:pPr>
            <a:r>
              <a:rPr lang="en-US" altLang="zh-CN" dirty="0" smtClean="0">
                <a:latin typeface="+mn-ea"/>
              </a:rPr>
              <a:t>	String </a:t>
            </a:r>
            <a:r>
              <a:rPr lang="en-US" altLang="zh-CN" dirty="0" err="1" smtClean="0">
                <a:latin typeface="+mn-ea"/>
              </a:rPr>
              <a:t>str</a:t>
            </a:r>
            <a:r>
              <a:rPr lang="en-US" altLang="zh-CN" dirty="0" smtClean="0">
                <a:latin typeface="+mn-ea"/>
              </a:rPr>
              <a:t> = </a:t>
            </a:r>
            <a:r>
              <a:rPr lang="en-US" altLang="zh-CN" dirty="0" err="1" smtClean="0"/>
              <a:t>session.getUserService</a:t>
            </a:r>
            <a:r>
              <a:rPr lang="en-US" altLang="zh-CN" dirty="0" smtClean="0"/>
              <a:t>().call(</a:t>
            </a:r>
          </a:p>
          <a:p>
            <a:pPr>
              <a:defRPr/>
            </a:pPr>
            <a:r>
              <a:rPr lang="en-US" altLang="zh-CN" dirty="0" smtClean="0"/>
              <a:t>		           "</a:t>
            </a:r>
            <a:r>
              <a:rPr lang="en-US" altLang="zh-CN" dirty="0" err="1" smtClean="0"/>
              <a:t>SERVICE_compare_bom_attrs</a:t>
            </a:r>
            <a:r>
              <a:rPr lang="en-US" altLang="zh-CN" dirty="0" smtClean="0"/>
              <a:t>", </a:t>
            </a:r>
            <a:r>
              <a:rPr lang="en-US" altLang="zh-CN" dirty="0" err="1" smtClean="0"/>
              <a:t>obj</a:t>
            </a:r>
            <a:r>
              <a:rPr lang="en-US" altLang="zh-CN" dirty="0" smtClean="0"/>
              <a:t>);</a:t>
            </a:r>
            <a:endParaRPr lang="zh-CN" altLang="en-US" dirty="0"/>
          </a:p>
        </p:txBody>
      </p:sp>
      <p:sp>
        <p:nvSpPr>
          <p:cNvPr id="16388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6389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54063C-A867-4BBA-8D11-5C2F6003B9CF}" type="slidenum">
              <a:rPr lang="en-US" altLang="zh-CN" smtClean="0"/>
              <a:pPr/>
              <a:t>7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8964613" cy="908050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JAVA+SOA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55650" y="981075"/>
            <a:ext cx="7739063" cy="5616575"/>
          </a:xfrm>
        </p:spPr>
        <p:txBody>
          <a:bodyPr anchor="ctr"/>
          <a:lstStyle/>
          <a:p>
            <a:pPr marL="457200" indent="-457200">
              <a:buFontTx/>
              <a:buAutoNum type="arabicPeriod"/>
              <a:defRPr/>
            </a:pPr>
            <a:r>
              <a:rPr lang="zh-CN" altLang="en-US" dirty="0" smtClean="0">
                <a:latin typeface="+mn-ea"/>
              </a:rPr>
              <a:t>此种方式是</a:t>
            </a:r>
            <a:r>
              <a:rPr lang="en-US" altLang="zh-CN" dirty="0" err="1" smtClean="0">
                <a:latin typeface="+mn-ea"/>
              </a:rPr>
              <a:t>java+soa</a:t>
            </a:r>
            <a:r>
              <a:rPr lang="zh-CN" altLang="en-US" dirty="0" smtClean="0">
                <a:latin typeface="+mn-ea"/>
              </a:rPr>
              <a:t>编写，通过</a:t>
            </a:r>
            <a:r>
              <a:rPr lang="en-US" altLang="zh-CN" dirty="0" smtClean="0">
                <a:latin typeface="+mn-ea"/>
              </a:rPr>
              <a:t>java </a:t>
            </a:r>
            <a:r>
              <a:rPr lang="zh-CN" altLang="en-US" dirty="0" smtClean="0">
                <a:latin typeface="+mn-ea"/>
              </a:rPr>
              <a:t>调用</a:t>
            </a:r>
            <a:r>
              <a:rPr lang="en-US" altLang="zh-CN" dirty="0" smtClean="0">
                <a:latin typeface="+mn-ea"/>
              </a:rPr>
              <a:t>SOA</a:t>
            </a:r>
            <a:r>
              <a:rPr lang="zh-CN" altLang="en-US" dirty="0" smtClean="0">
                <a:latin typeface="+mn-ea"/>
              </a:rPr>
              <a:t>执行，查找数据，然后在服务器先生成好数据，客户端在要调用报表命令的时候，直接调用已经生成完成的数据。然后生成</a:t>
            </a:r>
            <a:r>
              <a:rPr lang="en-US" altLang="zh-CN" dirty="0" err="1" smtClean="0">
                <a:latin typeface="+mn-ea"/>
              </a:rPr>
              <a:t>xls</a:t>
            </a:r>
            <a:r>
              <a:rPr lang="en-US" altLang="zh-CN" dirty="0" smtClean="0">
                <a:latin typeface="+mn-ea"/>
              </a:rPr>
              <a:t> </a:t>
            </a:r>
            <a:r>
              <a:rPr lang="zh-CN" altLang="en-US" dirty="0" smtClean="0">
                <a:latin typeface="+mn-ea"/>
              </a:rPr>
              <a:t>和</a:t>
            </a:r>
            <a:r>
              <a:rPr lang="en-US" altLang="zh-CN" dirty="0" smtClean="0">
                <a:latin typeface="+mn-ea"/>
              </a:rPr>
              <a:t> doc</a:t>
            </a:r>
            <a:r>
              <a:rPr lang="zh-CN" altLang="en-US" dirty="0" smtClean="0">
                <a:latin typeface="+mn-ea"/>
              </a:rPr>
              <a:t>格式的数据</a:t>
            </a:r>
            <a:endParaRPr lang="en-US" altLang="zh-CN" dirty="0" smtClean="0">
              <a:latin typeface="+mn-ea"/>
            </a:endParaRPr>
          </a:p>
          <a:p>
            <a:pPr marL="457200" indent="-457200">
              <a:buFontTx/>
              <a:buAutoNum type="arabicPeriod" startAt="2"/>
              <a:defRPr/>
            </a:pPr>
            <a:r>
              <a:rPr lang="zh-CN" altLang="en-US" dirty="0" smtClean="0">
                <a:latin typeface="+mn-ea"/>
              </a:rPr>
              <a:t>此种报表适合数据量特大，速度比较慢，由于是要先成后好数据，其属于自动执行。缺点是数据是不是实时的。</a:t>
            </a:r>
            <a:endParaRPr lang="en-US" altLang="zh-CN" dirty="0" smtClean="0">
              <a:latin typeface="+mn-ea"/>
            </a:endParaRPr>
          </a:p>
          <a:p>
            <a:pPr marL="457200" indent="-457200">
              <a:buFontTx/>
              <a:buAutoNum type="arabicPeriod" startAt="3"/>
              <a:defRPr/>
            </a:pPr>
            <a:r>
              <a:rPr lang="zh-CN" altLang="en-US" dirty="0" smtClean="0">
                <a:latin typeface="+mn-ea"/>
              </a:rPr>
              <a:t>关键点：</a:t>
            </a:r>
            <a:endParaRPr lang="en-US" altLang="zh-CN" dirty="0" smtClean="0">
              <a:latin typeface="+mn-ea"/>
            </a:endParaRPr>
          </a:p>
          <a:p>
            <a:pPr marL="914400" lvl="1" indent="-457200">
              <a:defRPr/>
            </a:pPr>
            <a:r>
              <a:rPr lang="zh-CN" altLang="en-US" dirty="0" smtClean="0">
                <a:latin typeface="+mn-ea"/>
              </a:rPr>
              <a:t>ＳＯＡ的数据查询：</a:t>
            </a:r>
            <a:endParaRPr lang="en-US" altLang="zh-CN" dirty="0" smtClean="0">
              <a:latin typeface="+mn-ea"/>
            </a:endParaRPr>
          </a:p>
          <a:p>
            <a:pPr marL="457200" indent="-457200">
              <a:defRPr/>
            </a:pPr>
            <a:endParaRPr lang="en-US" altLang="zh-CN" dirty="0" smtClean="0">
              <a:latin typeface="+mn-ea"/>
            </a:endParaRPr>
          </a:p>
          <a:p>
            <a:pPr>
              <a:defRPr/>
            </a:pPr>
            <a:endParaRPr lang="zh-CN" altLang="en-US" dirty="0"/>
          </a:p>
        </p:txBody>
      </p:sp>
      <p:sp>
        <p:nvSpPr>
          <p:cNvPr id="17412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7413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0903B8-6DEC-4F0A-99AA-FABD9D6B93F0}" type="slidenum">
              <a:rPr lang="en-US" altLang="zh-CN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908050"/>
            <a:ext cx="9144000" cy="59499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altLang="zh-CN" sz="1400" cap="none" dirty="0" smtClean="0">
                <a:solidFill>
                  <a:schemeClr val="tx1"/>
                </a:solidFill>
              </a:rPr>
              <a:t>public  vector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getallschedule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 string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queryname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, string[] attribute , string[]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valuse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)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{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vector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v_schedule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new vector();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imanquery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query = null;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queryservice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savedqueryservice.getservice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session.getconnection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());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datamanagementservice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dataservice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datamanagementservice.getservice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session.getconnection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());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queryservice.getclass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try {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getsavedqueriesresponse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savequery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queryservice.getsavedqueries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for 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int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0;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&lt;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savequery.queries.length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++) {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	if(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savequery.queries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].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name.equals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queryname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))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	{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		query =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savequery.queries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].query 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		break 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	}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}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[] = new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[1];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 = new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();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[0].query = query 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limitlist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new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modelobject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    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[0].entries = new string[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attribute.length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 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[0].values = new string[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valuse.length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  for (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int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= 0;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 &lt;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entries.length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;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++) {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        	   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savedqueryinput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[0].entries[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 = attribute[</a:t>
            </a:r>
            <a:r>
              <a:rPr lang="en-US" altLang="zh-CN" sz="1400" cap="none" dirty="0" err="1" smtClean="0">
                <a:solidFill>
                  <a:schemeClr val="tx1"/>
                </a:solidFill>
              </a:rPr>
              <a:t>i</a:t>
            </a:r>
            <a:r>
              <a:rPr lang="en-US" altLang="zh-CN" sz="1400" cap="none" dirty="0" smtClean="0">
                <a:solidFill>
                  <a:schemeClr val="tx1"/>
                </a:solidFill>
              </a:rPr>
              <a:t>] ;</a:t>
            </a:r>
            <a:br>
              <a:rPr lang="en-US" altLang="zh-CN" sz="1400" cap="none" dirty="0" smtClean="0">
                <a:solidFill>
                  <a:schemeClr val="tx1"/>
                </a:solidFill>
              </a:rPr>
            </a:br>
            <a:r>
              <a:rPr lang="en-US" altLang="zh-CN" sz="1400" cap="none" dirty="0" smtClean="0">
                <a:solidFill>
                  <a:schemeClr val="tx1"/>
                </a:solidFill>
              </a:rPr>
              <a:t>			}</a:t>
            </a:r>
            <a:r>
              <a:rPr lang="en-US" altLang="zh-CN" sz="1400" dirty="0" smtClean="0">
                <a:solidFill>
                  <a:schemeClr val="tx1"/>
                </a:solidFill>
              </a:rPr>
              <a:t/>
            </a:r>
            <a:br>
              <a:rPr lang="en-US" altLang="zh-CN" sz="1400" dirty="0" smtClean="0">
                <a:solidFill>
                  <a:schemeClr val="tx1"/>
                </a:solidFill>
              </a:rPr>
            </a:br>
            <a:r>
              <a:rPr lang="en-US" altLang="zh-CN" sz="1400" dirty="0" smtClean="0">
                <a:solidFill>
                  <a:schemeClr val="tx1"/>
                </a:solidFill>
              </a:rPr>
              <a:t>	        </a:t>
            </a:r>
            <a:br>
              <a:rPr lang="en-US" altLang="zh-CN" sz="1400" dirty="0" smtClean="0">
                <a:solidFill>
                  <a:schemeClr val="tx1"/>
                </a:solidFill>
              </a:rPr>
            </a:br>
            <a:r>
              <a:rPr lang="en-US" altLang="zh-CN" sz="1400" dirty="0" smtClean="0">
                <a:solidFill>
                  <a:schemeClr val="tx1"/>
                </a:solidFill>
              </a:rPr>
              <a:t>	        </a:t>
            </a:r>
            <a:r>
              <a:rPr lang="en-US" altLang="zh-CN" sz="1000" dirty="0" smtClean="0">
                <a:solidFill>
                  <a:schemeClr val="tx1"/>
                </a:solidFill>
              </a:rPr>
              <a:t/>
            </a:r>
            <a:br>
              <a:rPr lang="en-US" altLang="zh-CN" sz="1000" dirty="0" smtClean="0">
                <a:solidFill>
                  <a:schemeClr val="tx1"/>
                </a:solidFill>
              </a:rPr>
            </a:br>
            <a:r>
              <a:rPr lang="en-US" altLang="zh-CN" sz="1000" dirty="0" smtClean="0">
                <a:solidFill>
                  <a:schemeClr val="tx1"/>
                </a:solidFill>
              </a:rPr>
              <a:t>	</a:t>
            </a:r>
            <a:endParaRPr lang="zh-CN" altLang="en-US" sz="1000" dirty="0">
              <a:solidFill>
                <a:schemeClr val="tx1"/>
              </a:solidFill>
            </a:endParaRPr>
          </a:p>
        </p:txBody>
      </p:sp>
      <p:sp>
        <p:nvSpPr>
          <p:cNvPr id="18435" name="页脚占位符 3"/>
          <p:cNvSpPr>
            <a:spLocks noGrp="1"/>
          </p:cNvSpPr>
          <p:nvPr>
            <p:ph type="ftr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CN" smtClean="0"/>
              <a:t>© Origin Enterprise Solutions Ltd.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rgbClr val="7896B6"/>
                </a:solidFill>
              </a:rPr>
              <a:t>|</a:t>
            </a:r>
            <a:r>
              <a:rPr lang="en-US" altLang="zh-CN" b="1" smtClean="0">
                <a:solidFill>
                  <a:srgbClr val="FFC000"/>
                </a:solidFill>
              </a:rPr>
              <a:t> </a:t>
            </a:r>
            <a:r>
              <a:rPr lang="en-US" altLang="zh-CN" b="1" smtClean="0"/>
              <a:t> </a:t>
            </a:r>
            <a:r>
              <a:rPr lang="en-US" altLang="zh-CN" b="1" smtClean="0">
                <a:solidFill>
                  <a:schemeClr val="tx1"/>
                </a:solidFill>
              </a:rPr>
              <a:t> </a:t>
            </a:r>
            <a:r>
              <a:rPr lang="en-US" altLang="zh-CN" smtClean="0">
                <a:solidFill>
                  <a:schemeClr val="tx1"/>
                </a:solidFill>
              </a:rPr>
              <a:t>www.origin.com.cn</a:t>
            </a:r>
            <a:r>
              <a:rPr lang="en-US" altLang="zh-CN" smtClean="0"/>
              <a:t>  </a:t>
            </a:r>
          </a:p>
        </p:txBody>
      </p:sp>
      <p:sp>
        <p:nvSpPr>
          <p:cNvPr id="18436" name="灯片编号占位符 4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4DB6BA5-DEB7-412C-8F3F-61812344847E}" type="slidenum">
              <a:rPr lang="en-US" altLang="zh-CN" smtClean="0"/>
              <a:pPr/>
              <a:t>9</a:t>
            </a:fld>
            <a:endParaRPr lang="en-US" altLang="zh-CN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欧俊2008标准演示模板">
  <a:themeElements>
    <a:clrScheme name="欧俊2008标准演示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欧俊2008标准演示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900" b="1" i="0" u="none" strike="noStrike" cap="none" normalizeH="0" baseline="0" smtClean="0">
            <a:ln>
              <a:noFill/>
            </a:ln>
            <a:solidFill>
              <a:srgbClr val="FFC000"/>
            </a:solidFill>
            <a:effectLst/>
            <a:latin typeface="Arial" charset="0"/>
            <a:ea typeface="宋体" pitchFamily="2" charset="-122"/>
            <a:cs typeface="Arial" charset="0"/>
          </a:defRPr>
        </a:defPPr>
      </a:lstStyle>
    </a:lnDef>
  </a:objectDefaults>
  <a:extraClrSchemeLst>
    <a:extraClrScheme>
      <a:clrScheme name="欧俊2008标准演示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欧俊2008标准演示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欧俊2008标准演示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421</Words>
  <Application>Microsoft Office PowerPoint</Application>
  <PresentationFormat>全屏显示(4:3)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3" baseType="lpstr">
      <vt:lpstr>Office 主题</vt:lpstr>
      <vt:lpstr>欧俊2008标准演示模板</vt:lpstr>
      <vt:lpstr>幻灯片 1</vt:lpstr>
      <vt:lpstr>目录</vt:lpstr>
      <vt:lpstr>查询模块的调用</vt:lpstr>
      <vt:lpstr>查询调用方式</vt:lpstr>
      <vt:lpstr>幻灯片 5</vt:lpstr>
      <vt:lpstr>1.此种方式是纯java编写，通过各个对象的关系来查找数据，然后java生成xls，或者word的报表等各种报表。  2.此方式适用于数据量小，数据提取的关系不复杂，采用此方式，速度可以让用户接受。  3.关键点无。 </vt:lpstr>
      <vt:lpstr>Java+C编写</vt:lpstr>
      <vt:lpstr>JAVA+SOA</vt:lpstr>
      <vt:lpstr>public  vector getallschedule( string queryname , string[] attribute , string[] valuse)  {     vector v_schedule = new vector();     imanquery query = null;     savedqueryservice queryservice = savedqueryservice.getservice(session.getconnection());     datamanagementservice dataservice = datamanagementservice.getservice(session.getconnection());        queryservice.getclass();        try {    getsavedqueriesresponse savequery = queryservice.getsavedqueries();    for (int i = 0; i &lt; savequery.queries.length; i++) {     if(savequery.queries[i].name.equals(queryname))     {      query = savequery.queries[i].query ;      break ;     }    }           savedqueryinput savedqueryinput[] = new savedqueryinput[1];       savedqueryinput[0] = new savedqueryinput();       savedqueryinput[0].query = query ;       savedqueryinput[0].limitlist = new modelobject[0];                 savedqueryinput[0].entries = new string[attribute.length] ;          savedqueryinput[0].values = new string[valuse.length];          for (int i = 0; i &lt; savedqueryinput[0].entries.length; i++) {              savedqueryinput[0].entries[i] = attribute[i] ;    }                      </vt:lpstr>
      <vt:lpstr>  for (int i = 0; i &lt; savedQueryInput[0].values.length; i++) {              savedQueryInput[0].values[i] = valuse[i];    }        com.teamcenter.services.strong.query._2007_06.SavedQuery.ExecuteSavedQueriesResponse savedQueryResult = queryService.executeSavedQueries(savedQueryInput);          SavedQueryResults found = savedQueryResult.arrayOfResults[0];         ModelObject[] object = found.objects;        for (int i = 0; i &lt; object.length; i++) {     try {      Schedule sc = (Schedule) object[i];      yq.loadobject(session,sc,"sch_summary_task");      ModelObject schs = sc.getProperty("sch_summary_task").getModelObjectValue();      yq.loadobject(session,schs,"actual_finish_date");      Calendar tpstrs = schs.getProperty("actual_finish_date").getDateValue();      if(tpstrs != null)       continue;         if(!v_Schedule.contains(sc))         {          v_Schedule.add(sc) ;         }     </vt:lpstr>
      <vt:lpstr>} catch (Exception e) {      // TODO Auto-generated catch block      e.printStackTrace();     }    }   } catch (ServiceException e) {    // TODO Auto-generated catch block    e.printStackTrace();   }   return v_Schedule;  }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liyf</cp:lastModifiedBy>
  <cp:revision>89</cp:revision>
  <dcterms:modified xsi:type="dcterms:W3CDTF">2011-03-09T02:58:25Z</dcterms:modified>
</cp:coreProperties>
</file>